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6031" autoAdjust="0"/>
  </p:normalViewPr>
  <p:slideViewPr>
    <p:cSldViewPr snapToGrid="0" snapToObjects="1">
      <p:cViewPr varScale="1">
        <p:scale>
          <a:sx n="89" d="100"/>
          <a:sy n="89" d="100"/>
        </p:scale>
        <p:origin x="48" y="103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28/11/2024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summary slide when teaching instrumental</a:t>
            </a:r>
            <a:r>
              <a:rPr lang="en-GB" baseline="0" dirty="0"/>
              <a:t> methods.</a:t>
            </a:r>
            <a:endParaRPr lang="en-GB" dirty="0"/>
          </a:p>
          <a:p>
            <a:endParaRPr lang="en-GB" dirty="0"/>
          </a:p>
          <a:p>
            <a:r>
              <a:rPr lang="en-GB" dirty="0"/>
              <a:t>Answers: </a:t>
            </a:r>
          </a:p>
          <a:p>
            <a:pPr marL="228600" indent="-228600">
              <a:buAutoNum type="arabicPeriod"/>
            </a:pPr>
            <a:r>
              <a:rPr lang="en-US" baseline="0" dirty="0"/>
              <a:t>Some tattoo inks could cause cancer or genetic mutations.</a:t>
            </a:r>
          </a:p>
          <a:p>
            <a:pPr marL="228600" indent="-228600">
              <a:buAutoNum type="arabicPeriod"/>
            </a:pPr>
            <a:r>
              <a:rPr lang="en-GB" baseline="0" dirty="0"/>
              <a:t>Instrumental methods are </a:t>
            </a:r>
            <a:r>
              <a:rPr lang="en-US" dirty="0"/>
              <a:t>accurate, sensitive and rapid. They are particularly useful when the amount of a sample being examined is very small. </a:t>
            </a:r>
            <a:endParaRPr lang="en-GB" baseline="0" dirty="0"/>
          </a:p>
          <a:p>
            <a:pPr marL="228600" indent="-228600">
              <a:buAutoNum type="arabicPeriod"/>
            </a:pPr>
            <a:r>
              <a:rPr lang="en-GB" baseline="0" dirty="0"/>
              <a:t>Some possible reasons include: </a:t>
            </a:r>
          </a:p>
          <a:p>
            <a:pPr marL="685800" lvl="1" indent="-228600">
              <a:buFont typeface="+mj-lt"/>
              <a:buAutoNum type="alphaUcPeriod"/>
            </a:pPr>
            <a:r>
              <a:rPr lang="en-GB" baseline="0" dirty="0"/>
              <a:t>The colours are too similar. </a:t>
            </a:r>
          </a:p>
          <a:p>
            <a:pPr marL="685800" lvl="1" indent="-228600">
              <a:buFont typeface="+mj-lt"/>
              <a:buAutoNum type="alphaUcPeriod"/>
            </a:pPr>
            <a:r>
              <a:rPr lang="en-GB" baseline="0" dirty="0"/>
              <a:t>The pigments have similar Rf values. </a:t>
            </a:r>
          </a:p>
          <a:p>
            <a:pPr marL="685800" lvl="1" indent="-228600">
              <a:buFont typeface="+mj-lt"/>
              <a:buAutoNum type="alphaUcPeriod"/>
            </a:pPr>
            <a:r>
              <a:rPr lang="en-GB" baseline="0" dirty="0"/>
              <a:t>Chromatography is not sensitive or rapid.</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11/28/2024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Banned pigments found in tattoo inks </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rsc.li/3AQe2jl</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5263270"/>
          </a:xfrm>
        </p:spPr>
        <p:txBody>
          <a:bodyPr>
            <a:noAutofit/>
          </a:bodyPr>
          <a:lstStyle/>
          <a:p>
            <a:r>
              <a:rPr lang="en-GB" dirty="0"/>
              <a:t>In 2022, European regulators banned several blue and green tattoo inks over concerns that they cause cancer or genetic mutations. </a:t>
            </a:r>
          </a:p>
          <a:p>
            <a:r>
              <a:rPr lang="en-GB" dirty="0"/>
              <a:t>Scientists recently used instrumental methods to analyse 10 green and blue tattoo inks sold in Europe, all claiming to meet EU regulations. Only one ink met the standards. Some contained banned inks like Green 7 and Blue 15. Nine contained material not listed on their labels. </a:t>
            </a:r>
          </a:p>
          <a:p>
            <a:r>
              <a:rPr lang="en-GB" dirty="0"/>
              <a:t>The scientists have urged the industry to develop improved and standardised manufacturing protocols.</a:t>
            </a:r>
          </a:p>
        </p:txBody>
      </p:sp>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en-GB" sz="800" b="0" i="0" dirty="0">
                <a:solidFill>
                  <a:srgbClr val="172B4D"/>
                </a:solidFill>
                <a:effectLst/>
                <a:latin typeface="-apple-system"/>
              </a:rPr>
              <a:t>© Med Photo Studio/Shutterstock</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89513" y="3705581"/>
            <a:ext cx="3647506"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Tattoo ink safety under fire as researchers uncover hidden dangers</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896099795"/>
              </p:ext>
            </p:extLst>
          </p:nvPr>
        </p:nvGraphicFramePr>
        <p:xfrm>
          <a:off x="6655982" y="4325729"/>
          <a:ext cx="3896670" cy="2506656"/>
        </p:xfrm>
        <a:graphic>
          <a:graphicData uri="http://schemas.openxmlformats.org/drawingml/2006/table">
            <a:tbl>
              <a:tblPr firstRow="1" bandRow="1">
                <a:tableStyleId>{5C22544A-7EE6-4342-B048-85BDC9FD1C3A}</a:tableStyleId>
              </a:tblPr>
              <a:tblGrid>
                <a:gridCol w="3896670">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Why did the regulations ban certain tattoo inks?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Give two advantages of using instrumental methods to detect chemicals.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why the scientists did not use chromatography to investigate the inks.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pic>
        <p:nvPicPr>
          <p:cNvPr id="9" name="Picture 8" descr="A person getting a tattoo on a person's leg&#10;&#10;Description automatically generated">
            <a:extLst>
              <a:ext uri="{FF2B5EF4-FFF2-40B4-BE49-F238E27FC236}">
                <a16:creationId xmlns:a16="http://schemas.microsoft.com/office/drawing/2014/main" id="{4F0D4D4C-1742-8971-5D23-D74C85F2BC1A}"/>
              </a:ext>
            </a:extLst>
          </p:cNvPr>
          <p:cNvPicPr>
            <a:picLocks noChangeAspect="1"/>
          </p:cNvPicPr>
          <p:nvPr/>
        </p:nvPicPr>
        <p:blipFill>
          <a:blip r:embed="rId3"/>
          <a:stretch>
            <a:fillRect/>
          </a:stretch>
        </p:blipFill>
        <p:spPr>
          <a:xfrm>
            <a:off x="6655981" y="1055283"/>
            <a:ext cx="3896670" cy="2597780"/>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09ea5656-4490-4481-bb0e-98dc9cca7dc3"/>
    <ds:schemaRef ds:uri="http://www.w3.org/XML/1998/namespace"/>
    <ds:schemaRef ds:uri="http://schemas.openxmlformats.org/package/2006/metadata/core-properties"/>
    <ds:schemaRef ds:uri="http://purl.org/dc/elements/1.1/"/>
    <ds:schemaRef ds:uri="http://schemas.microsoft.com/office/2006/documentManagement/types"/>
    <ds:schemaRef ds:uri="http://purl.org/dc/terms/"/>
    <ds:schemaRef ds:uri="6ec2360f-6db7-4557-82fc-01391e7a085b"/>
    <ds:schemaRef ds:uri="http://schemas.microsoft.com/office/infopath/2007/PartnerControl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243</Words>
  <Application>Microsoft Office PowerPoint</Application>
  <PresentationFormat>Widescreen</PresentationFormat>
  <Paragraphs>22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Banned pigments found in tattoo inks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Banned pigments found in tattoo inks. Download from Education in Chemistry website: rsc.li/3AQe2jl</dc:title>
  <dc:creator/>
  <cp:keywords>science; research; teaching; news; teaching; context; secondary; chemistry; instrumental methods; NMR; chromatography; chemiscal analysis</cp:keywords>
  <dc:description>From Education in Chemistry https://rsc.li/3AQe2jl Scientists find hazardous pigments found in tattoo ink</dc:description>
  <cp:lastModifiedBy/>
  <cp:revision>1</cp:revision>
  <dcterms:created xsi:type="dcterms:W3CDTF">2022-07-21T16:12:38Z</dcterms:created>
  <dcterms:modified xsi:type="dcterms:W3CDTF">2024-11-28T13:59:33Z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