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83" r:id="rId4"/>
    <p:sldMasterId id="2147483839" r:id="rId5"/>
  </p:sldMasterIdLst>
  <p:notesMasterIdLst>
    <p:notesMasterId r:id="rId22"/>
  </p:notesMasterIdLst>
  <p:handoutMasterIdLst>
    <p:handoutMasterId r:id="rId23"/>
  </p:handoutMasterIdLst>
  <p:sldIdLst>
    <p:sldId id="337" r:id="rId6"/>
    <p:sldId id="394" r:id="rId7"/>
    <p:sldId id="395" r:id="rId8"/>
    <p:sldId id="436" r:id="rId9"/>
    <p:sldId id="869" r:id="rId10"/>
    <p:sldId id="870" r:id="rId11"/>
    <p:sldId id="390" r:id="rId12"/>
    <p:sldId id="876" r:id="rId13"/>
    <p:sldId id="871" r:id="rId14"/>
    <p:sldId id="446" r:id="rId15"/>
    <p:sldId id="872" r:id="rId16"/>
    <p:sldId id="409" r:id="rId17"/>
    <p:sldId id="410" r:id="rId18"/>
    <p:sldId id="873" r:id="rId19"/>
    <p:sldId id="371" r:id="rId20"/>
    <p:sldId id="874" r:id="rId21"/>
  </p:sldIdLst>
  <p:sldSz cx="12192000" cy="6858000"/>
  <p:notesSz cx="6858000" cy="9144000"/>
  <p:embeddedFontLst>
    <p:embeddedFont>
      <p:font typeface="Segoe UI" panose="020B0502040204020203" pitchFamily="34" charset="0"/>
      <p:regular r:id="rId24"/>
      <p:bold r:id="rId25"/>
      <p:italic r:id="rId26"/>
      <p:boldItalic r:id="rId27"/>
    </p:embeddedFont>
    <p:embeddedFont>
      <p:font typeface="Source Sans Pro" panose="020B0503030403020204" pitchFamily="34" charset="0"/>
      <p:regular r:id="rId28"/>
      <p:bold r:id="rId29"/>
      <p:italic r:id="rId30"/>
      <p:boldItalic r:id="rId31"/>
    </p:embeddedFont>
    <p:embeddedFont>
      <p:font typeface="Source Sans Pro Black" panose="020B0803030403020204" pitchFamily="34" charset="0"/>
      <p:bold r:id="rId32"/>
      <p:boldItalic r:id="rId33"/>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59F4C0C-2BDE-705A-DB36-2536DEA1217F}" name="Rita Buttigieg" initials="RB" userId="S::ButtigiegR@rsc.org::44c1c538-ec62-4c6d-a105-896c46862f16" providerId="AD"/>
  <p188:author id="{5C763942-E37F-70D5-7C9A-0E38F4417F6B}" name="Stephanie Sdepanian" initials="SS" userId="S::sdepanians@rsc.org::1117c832-b1c9-400d-8b3e-8aca2854f041" providerId="AD"/>
  <p188:author id="{9F988889-D60C-F556-718B-55A24F8C3B1A}" name="Reece Collingbourne" initials="RC" userId="S::collingbourner@rsc.org::1ac33c36-2add-4db9-b9a1-b5b3b67ee9aa" providerId="AD"/>
  <p188:author id="{6B9B5C90-63FA-5129-43DC-5C70C62F2F6B}" name="Ross Christodoulou" initials="RC" userId="S::christodoulour@rsc.org::78af0d80-085b-4721-a47c-0df96fbcf7be" providerId="AD"/>
  <p188:author id="{882225AA-91C1-56A3-979F-321CDDA73B13}" name="Emma Lumb" initials="EL" userId="S::LumbE@rsc.org::9492ac99-bdb3-413c-b074-05d0b4f2559a" providerId="AD"/>
  <p188:author id="{2E6B3BDD-0146-C9B9-BEA0-E4C016F15D6A}" name="Catherine" initials="C" userId="S::Catherine@justcontent.co.uk::94877c21-fe5e-4c65-acc0-802bdbb5f7b9" providerId="AD"/>
  <p188:author id="{C74B60E9-655C-E89A-6316-3841AD519658}" name="Juliet Kennard" initials="JK" userId="S::KennardJ@rsc.org::171ce03e-ecb9-44f8-bcbb-a85643c4c66a" providerId="AD"/>
  <p188:author id="{21E44FFC-2945-B228-76E2-B0693BB82D6C}" name="Joanna Buckley" initials="JB" userId="S::buckleyj@rsc.org::70c933f1-ec17-4ca5-87aa-d92ce076007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a:srgbClr val="000000"/>
    <a:srgbClr val="DA1883"/>
    <a:srgbClr val="54585A"/>
    <a:srgbClr val="FFFF00"/>
    <a:srgbClr val="97D700"/>
    <a:srgbClr val="FF9E1B"/>
    <a:srgbClr val="FC4C02"/>
    <a:srgbClr val="48A9C5"/>
    <a:srgbClr val="71DB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3" autoAdjust="0"/>
    <p:restoredTop sz="88852" autoAdjust="0"/>
  </p:normalViewPr>
  <p:slideViewPr>
    <p:cSldViewPr snapToGrid="0">
      <p:cViewPr varScale="1">
        <p:scale>
          <a:sx n="73" d="100"/>
          <a:sy n="73" d="100"/>
        </p:scale>
        <p:origin x="96" y="31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3.fntdata"/><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2.fntdata"/><Relationship Id="rId33" Type="http://schemas.openxmlformats.org/officeDocument/2006/relationships/font" Target="fonts/font10.fntdata"/><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6.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font" Target="fonts/font5.fntdata"/><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8.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651BEE-5FE4-C441-9F2C-41CD9F3E752E}"/>
              </a:ext>
            </a:extLst>
          </p:cNvPr>
          <p:cNvSpPr>
            <a:spLocks noGrp="1"/>
          </p:cNvSpPr>
          <p:nvPr>
            <p:ph type="hdr" sz="quarter"/>
          </p:nvPr>
        </p:nvSpPr>
        <p:spPr>
          <a:xfrm>
            <a:off x="0" y="0"/>
            <a:ext cx="2971800" cy="459317"/>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EDC1556-3282-D54E-9666-A6009195D842}"/>
              </a:ext>
            </a:extLst>
          </p:cNvPr>
          <p:cNvSpPr>
            <a:spLocks noGrp="1"/>
          </p:cNvSpPr>
          <p:nvPr>
            <p:ph type="dt" sz="quarter" idx="1"/>
          </p:nvPr>
        </p:nvSpPr>
        <p:spPr>
          <a:xfrm>
            <a:off x="3885010" y="0"/>
            <a:ext cx="2971800" cy="459317"/>
          </a:xfrm>
          <a:prstGeom prst="rect">
            <a:avLst/>
          </a:prstGeom>
        </p:spPr>
        <p:txBody>
          <a:bodyPr vert="horz" lIns="91440" tIns="45720" rIns="91440" bIns="45720" rtlCol="0"/>
          <a:lstStyle>
            <a:lvl1pPr algn="r">
              <a:defRPr sz="1200"/>
            </a:lvl1pPr>
          </a:lstStyle>
          <a:p>
            <a:fld id="{17044BBD-E561-554A-9F92-CB21E4AA9279}" type="datetimeFigureOut">
              <a:rPr lang="en-US" smtClean="0"/>
              <a:t>9/18/2024</a:t>
            </a:fld>
            <a:endParaRPr lang="en-US"/>
          </a:p>
        </p:txBody>
      </p:sp>
      <p:sp>
        <p:nvSpPr>
          <p:cNvPr id="4" name="Footer Placeholder 3">
            <a:extLst>
              <a:ext uri="{FF2B5EF4-FFF2-40B4-BE49-F238E27FC236}">
                <a16:creationId xmlns:a16="http://schemas.microsoft.com/office/drawing/2014/main" id="{C7FE62AF-CBAC-984D-92F2-8303EBCB9F9D}"/>
              </a:ext>
            </a:extLst>
          </p:cNvPr>
          <p:cNvSpPr>
            <a:spLocks noGrp="1"/>
          </p:cNvSpPr>
          <p:nvPr>
            <p:ph type="ftr" sz="quarter" idx="2"/>
          </p:nvPr>
        </p:nvSpPr>
        <p:spPr>
          <a:xfrm>
            <a:off x="0" y="8684685"/>
            <a:ext cx="2971800" cy="45931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0ECE20A-010F-F540-B491-BDD01FD75A74}"/>
              </a:ext>
            </a:extLst>
          </p:cNvPr>
          <p:cNvSpPr>
            <a:spLocks noGrp="1"/>
          </p:cNvSpPr>
          <p:nvPr>
            <p:ph type="sldNum" sz="quarter" idx="3"/>
          </p:nvPr>
        </p:nvSpPr>
        <p:spPr>
          <a:xfrm>
            <a:off x="3885010" y="8684685"/>
            <a:ext cx="2971800" cy="459316"/>
          </a:xfrm>
          <a:prstGeom prst="rect">
            <a:avLst/>
          </a:prstGeom>
        </p:spPr>
        <p:txBody>
          <a:bodyPr vert="horz" lIns="91440" tIns="45720" rIns="91440" bIns="45720" rtlCol="0" anchor="b"/>
          <a:lstStyle>
            <a:lvl1pPr algn="r">
              <a:defRPr sz="1200"/>
            </a:lvl1pPr>
          </a:lstStyle>
          <a:p>
            <a:fld id="{0C9A0C9C-0870-9F46-A85C-4AA6F1FDBC49}" type="slidenum">
              <a:rPr lang="en-US" smtClean="0"/>
              <a:t>‹#›</a:t>
            </a:fld>
            <a:endParaRPr lang="en-US"/>
          </a:p>
        </p:txBody>
      </p:sp>
    </p:spTree>
    <p:extLst>
      <p:ext uri="{BB962C8B-B14F-4D97-AF65-F5344CB8AC3E}">
        <p14:creationId xmlns:p14="http://schemas.microsoft.com/office/powerpoint/2010/main" val="1936760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6254C33D-B07C-ED4A-A191-0E78847F68E4}" type="datetimeFigureOut">
              <a:rPr lang="en-US" smtClean="0"/>
              <a:t>9/18/2024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932B7F-5DDE-2249-94F1-C98945D46AB6}" type="slidenum">
              <a:rPr lang="en-US" smtClean="0"/>
              <a:t>‹#›</a:t>
            </a:fld>
            <a:endParaRPr lang="en-US"/>
          </a:p>
        </p:txBody>
      </p:sp>
    </p:spTree>
    <p:extLst>
      <p:ext uri="{BB962C8B-B14F-4D97-AF65-F5344CB8AC3E}">
        <p14:creationId xmlns:p14="http://schemas.microsoft.com/office/powerpoint/2010/main" val="770595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FF34068-C521-468C-B7A4-6212517F51B8}"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14876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333333"/>
                </a:solidFill>
                <a:effectLst/>
                <a:latin typeface="+mn-lt"/>
              </a:rPr>
              <a:t>The experiment uses ingredients that can be bought at the supermarket and the experiment is straightforward. Refer to the teaching notes for an explanation of the background chemistry involved.</a:t>
            </a:r>
          </a:p>
          <a:p>
            <a:pPr algn="l"/>
            <a:endParaRPr lang="en-GB" b="0" i="0" dirty="0">
              <a:solidFill>
                <a:srgbClr val="333333"/>
              </a:solidFill>
              <a:effectLst/>
              <a:latin typeface="+mn-lt"/>
            </a:endParaRPr>
          </a:p>
          <a:p>
            <a:pPr algn="l"/>
            <a:r>
              <a:rPr lang="en-GB" b="0" i="0" dirty="0">
                <a:solidFill>
                  <a:srgbClr val="333333"/>
                </a:solidFill>
                <a:effectLst/>
                <a:latin typeface="+mn-lt"/>
              </a:rPr>
              <a:t>If you are carrying out the experiment in a laboratory, there is an alternative equipment list and method in the teaching notes and this slide can be updated to reflect this.</a:t>
            </a:r>
          </a:p>
          <a:p>
            <a:endParaRPr lang="en-GB" dirty="0"/>
          </a:p>
        </p:txBody>
      </p:sp>
      <p:sp>
        <p:nvSpPr>
          <p:cNvPr id="4" name="Slide Number Placeholder 3"/>
          <p:cNvSpPr>
            <a:spLocks noGrp="1"/>
          </p:cNvSpPr>
          <p:nvPr>
            <p:ph type="sldNum" sz="quarter" idx="5"/>
          </p:nvPr>
        </p:nvSpPr>
        <p:spPr/>
        <p:txBody>
          <a:bodyPr/>
          <a:lstStyle/>
          <a:p>
            <a:fld id="{2C932B7F-5DDE-2249-94F1-C98945D46AB6}" type="slidenum">
              <a:rPr lang="en-US" smtClean="0"/>
              <a:t>10</a:t>
            </a:fld>
            <a:endParaRPr lang="en-US"/>
          </a:p>
        </p:txBody>
      </p:sp>
    </p:spTree>
    <p:extLst>
      <p:ext uri="{BB962C8B-B14F-4D97-AF65-F5344CB8AC3E}">
        <p14:creationId xmlns:p14="http://schemas.microsoft.com/office/powerpoint/2010/main" val="23062297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54585A"/>
                </a:solidFill>
              </a:rPr>
              <a:t>Carry out your own risk assessment, after consulting with the school. The red risk assessment template that the Royal Society of Chemistry uses for external events can be found at: https://www.rsc.org/our-events/otherinformation/risk-assessment/, but use whichever template suits you. </a:t>
            </a:r>
            <a:endParaRPr lang="en-GB" dirty="0"/>
          </a:p>
        </p:txBody>
      </p:sp>
      <p:sp>
        <p:nvSpPr>
          <p:cNvPr id="4" name="Slide Number Placeholder 3"/>
          <p:cNvSpPr>
            <a:spLocks noGrp="1"/>
          </p:cNvSpPr>
          <p:nvPr>
            <p:ph type="sldNum" sz="quarter" idx="5"/>
          </p:nvPr>
        </p:nvSpPr>
        <p:spPr/>
        <p:txBody>
          <a:bodyPr/>
          <a:lstStyle/>
          <a:p>
            <a:fld id="{2C932B7F-5DDE-2249-94F1-C98945D46AB6}" type="slidenum">
              <a:rPr lang="en-US" smtClean="0"/>
              <a:t>11</a:t>
            </a:fld>
            <a:endParaRPr lang="en-US"/>
          </a:p>
        </p:txBody>
      </p:sp>
    </p:spTree>
    <p:extLst>
      <p:ext uri="{BB962C8B-B14F-4D97-AF65-F5344CB8AC3E}">
        <p14:creationId xmlns:p14="http://schemas.microsoft.com/office/powerpoint/2010/main" val="31021934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r>
              <a:rPr lang="en-GB" b="0" i="0" dirty="0">
                <a:solidFill>
                  <a:srgbClr val="333333"/>
                </a:solidFill>
                <a:effectLst/>
                <a:latin typeface="+mn-lt"/>
              </a:rPr>
              <a:t>Consider doing the experiment along with the learners. It works well to get them to all complete each step before moving on to the next one. This means no one gets left behind and everyone understands the instructions you’re giving them. Depending on the size of the group and the amount of equipment to hand, the practical takes 10–25 minutes to complete.</a:t>
            </a:r>
          </a:p>
          <a:p>
            <a:pPr algn="l"/>
            <a:endParaRPr lang="en-GB" b="0" i="0" dirty="0">
              <a:solidFill>
                <a:srgbClr val="333333"/>
              </a:solidFill>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333333"/>
                </a:solidFill>
                <a:effectLst/>
                <a:latin typeface="+mn-lt"/>
              </a:rPr>
              <a:t>If you are carrying out the experiment in a laboratory, there is an alternative equipment and method list in the teaching notes and this slide can be updated to reflect this.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dirty="0">
              <a:solidFill>
                <a:srgbClr val="333333"/>
              </a:solidFill>
              <a:effectLst/>
              <a:latin typeface="+mn-lt"/>
            </a:endParaRPr>
          </a:p>
          <a:p>
            <a:pPr algn="l"/>
            <a:r>
              <a:rPr lang="en-GB" b="0" i="0" dirty="0">
                <a:solidFill>
                  <a:srgbClr val="333333"/>
                </a:solidFill>
                <a:effectLst/>
                <a:latin typeface="+mn-lt"/>
              </a:rPr>
              <a:t>Food colouring is optional but if you have several colours to hand, the group can produce a range of different-looking plastics.</a:t>
            </a: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FF34068-C521-468C-B7A4-6212517F51B8}"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94119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333333"/>
                </a:solidFill>
                <a:effectLst/>
                <a:latin typeface="+mn-lt"/>
              </a:rPr>
              <a:t>If you are carrying out the experiment in a laboratory, there is an alternative equipment and method list in the teaching notes and this slide can be updated to reflect this.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dirty="0">
              <a:solidFill>
                <a:srgbClr val="333333"/>
              </a:solidFill>
              <a:effectLst/>
              <a:latin typeface="+mn-lt"/>
            </a:endParaRPr>
          </a:p>
          <a:p>
            <a:pPr algn="l"/>
            <a:r>
              <a:rPr lang="en-GB" sz="1200" dirty="0">
                <a:solidFill>
                  <a:srgbClr val="54585A"/>
                </a:solidFill>
                <a:latin typeface="+mn-lt"/>
              </a:rPr>
              <a:t>Questions to ask learners during the experiment:</a:t>
            </a:r>
          </a:p>
          <a:p>
            <a:pPr algn="l"/>
            <a:endParaRPr lang="en-GB" sz="1200" dirty="0">
              <a:solidFill>
                <a:srgbClr val="54585A"/>
              </a:solidFill>
              <a:latin typeface="+mn-lt"/>
            </a:endParaRPr>
          </a:p>
          <a:p>
            <a:pPr marL="171450" indent="-171450" algn="l">
              <a:buFont typeface="Arial" panose="020B0604020202020204" pitchFamily="34" charset="0"/>
              <a:buChar char="•"/>
            </a:pPr>
            <a:r>
              <a:rPr lang="en-GB" sz="1200" dirty="0">
                <a:solidFill>
                  <a:srgbClr val="54585A"/>
                </a:solidFill>
                <a:latin typeface="+mn-lt"/>
              </a:rPr>
              <a:t>What did the mixture look like before and after heating? (Slack, opaque liquid before and a thicker, less-cloudy, semi-solid after heating.)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rgbClr val="54585A"/>
                </a:solidFill>
                <a:latin typeface="+mn-lt"/>
              </a:rPr>
              <a:t>Why do we add vinegar and glycerine? (Vinegar breaks the branched amylopectin in the potato starch into smaller, straight chains so they can form a plastic. Glycerine acts as a plasticiser by getting in between the polymer chains and makes the final product more flexible and less likely to shatter.)</a:t>
            </a:r>
          </a:p>
          <a:p>
            <a:pPr marL="171450" indent="-171450" algn="l">
              <a:buFont typeface="Arial" panose="020B0604020202020204" pitchFamily="34" charset="0"/>
              <a:buChar char="•"/>
            </a:pPr>
            <a:r>
              <a:rPr lang="en-GB" sz="1200" dirty="0">
                <a:solidFill>
                  <a:srgbClr val="54585A"/>
                </a:solidFill>
                <a:latin typeface="+mn-lt"/>
              </a:rPr>
              <a:t>How long does it take for the plastic to be touch-dry? What would affect that? (As it cools, it quickly becomes tacky. Spreading it thinner would accelerate the drying process.)</a:t>
            </a:r>
          </a:p>
          <a:p>
            <a:pPr marL="171450" indent="-171450" algn="l">
              <a:buFont typeface="Arial" panose="020B0604020202020204" pitchFamily="34" charset="0"/>
              <a:buChar char="•"/>
            </a:pPr>
            <a:r>
              <a:rPr lang="en-GB" sz="1200" dirty="0">
                <a:solidFill>
                  <a:srgbClr val="54585A"/>
                </a:solidFill>
                <a:latin typeface="+mn-lt"/>
              </a:rPr>
              <a:t>What modifications could you make to the method? (Learners may suggest using different food sources, not adding vinegar or glycerine to see what effect it has, varying the quantities of dry and liquid ingredients, not stirring the mixture during heating or pouring the heated mixture into moulds to make useful products.)</a:t>
            </a: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FF34068-C521-468C-B7A4-6212517F51B8}"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138292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333333"/>
                </a:solidFill>
                <a:effectLst/>
                <a:latin typeface="+mn-lt"/>
              </a:rPr>
              <a:t>The plastic needs to be left to dry for at least 7 days. Do not leave it anywhere exposed to extremes of heat, or it will likely crack.</a:t>
            </a:r>
          </a:p>
          <a:p>
            <a:pPr algn="l"/>
            <a:endParaRPr lang="en-GB" b="0" i="0" dirty="0">
              <a:solidFill>
                <a:srgbClr val="333333"/>
              </a:solidFill>
              <a:effectLst/>
              <a:latin typeface="+mn-lt"/>
            </a:endParaRPr>
          </a:p>
          <a:p>
            <a:pPr algn="l"/>
            <a:r>
              <a:rPr lang="en-GB" b="0" i="0" dirty="0">
                <a:solidFill>
                  <a:srgbClr val="333333"/>
                </a:solidFill>
                <a:effectLst/>
                <a:latin typeface="+mn-lt"/>
              </a:rPr>
              <a:t>If you can, make some examples before in your kitchen at home. </a:t>
            </a:r>
            <a:r>
              <a:rPr lang="en-GB" sz="1800" dirty="0">
                <a:solidFill>
                  <a:srgbClr val="000000"/>
                </a:solidFill>
                <a:effectLst/>
                <a:latin typeface="Arial" panose="020B0604020202020204" pitchFamily="34" charset="0"/>
                <a:ea typeface="Calibri" panose="020F0502020204030204" pitchFamily="34" charset="0"/>
              </a:rPr>
              <a:t>Show all the batches you make to the learners after the experiment to demonstrate what theirs will look like when it’s dry, even ones that didn’t work as well as you were expecting.</a:t>
            </a:r>
          </a:p>
          <a:p>
            <a:pPr algn="l"/>
            <a:endParaRPr lang="en-GB" sz="1200" b="0" i="0" dirty="0">
              <a:solidFill>
                <a:srgbClr val="333333"/>
              </a:solidFill>
              <a:effectLst/>
              <a:latin typeface="+mn-lt"/>
            </a:endParaRPr>
          </a:p>
          <a:p>
            <a:pPr algn="l"/>
            <a:r>
              <a:rPr lang="en-GB" sz="1200" dirty="0">
                <a:solidFill>
                  <a:srgbClr val="54585A"/>
                </a:solidFill>
                <a:latin typeface="+mn-lt"/>
              </a:rPr>
              <a:t>Questions to ask the learners after the experiment:</a:t>
            </a:r>
          </a:p>
          <a:p>
            <a:pPr algn="l"/>
            <a:endParaRPr lang="en-GB" sz="1200" dirty="0">
              <a:solidFill>
                <a:srgbClr val="54585A"/>
              </a:solidFill>
              <a:latin typeface="+mn-lt"/>
            </a:endParaRPr>
          </a:p>
          <a:p>
            <a:pPr marL="171450" indent="-171450" algn="l">
              <a:buFont typeface="Arial" panose="020B0604020202020204" pitchFamily="34" charset="0"/>
              <a:buChar char="•"/>
            </a:pPr>
            <a:r>
              <a:rPr lang="en-GB" sz="1200" dirty="0">
                <a:solidFill>
                  <a:srgbClr val="54585A"/>
                </a:solidFill>
                <a:latin typeface="+mn-lt"/>
              </a:rPr>
              <a:t>What would be the best use for these plastics? (</a:t>
            </a:r>
            <a:r>
              <a:rPr lang="en-GB" sz="1200" b="0" i="0" dirty="0">
                <a:solidFill>
                  <a:srgbClr val="555555"/>
                </a:solidFill>
                <a:effectLst/>
                <a:highlight>
                  <a:srgbClr val="FFFFFF"/>
                </a:highlight>
                <a:latin typeface="+mn-lt"/>
              </a:rPr>
              <a:t>Learners may suggest p</a:t>
            </a:r>
            <a:r>
              <a:rPr lang="en-GB" b="0" i="0" dirty="0">
                <a:solidFill>
                  <a:srgbClr val="555555"/>
                </a:solidFill>
                <a:effectLst/>
                <a:highlight>
                  <a:srgbClr val="FFFFFF"/>
                </a:highlight>
                <a:latin typeface="+mn-lt"/>
              </a:rPr>
              <a:t>lates, cutlery, alternative to shrink wrap, plastic bags, cups, bowls, pens, hairclips, drinking straws.)</a:t>
            </a:r>
            <a:endParaRPr lang="en-GB" sz="1200" dirty="0">
              <a:solidFill>
                <a:srgbClr val="54585A"/>
              </a:solidFill>
              <a:latin typeface="+mn-lt"/>
            </a:endParaRPr>
          </a:p>
          <a:p>
            <a:pPr marL="171450" indent="-171450" algn="l">
              <a:buFont typeface="Arial" panose="020B0604020202020204" pitchFamily="34" charset="0"/>
              <a:buChar char="•"/>
            </a:pPr>
            <a:r>
              <a:rPr lang="en-GB" sz="1200" dirty="0">
                <a:solidFill>
                  <a:srgbClr val="54585A"/>
                </a:solidFill>
                <a:latin typeface="+mn-lt"/>
              </a:rPr>
              <a:t>How long do you think it takes them to decompose? What would accelerate that? (You could measure their decomposition in months, rather than years. Exposure to water, heat or being broken apart are examples of what would accelerate that.)</a:t>
            </a:r>
          </a:p>
          <a:p>
            <a:pPr marL="171450" indent="-171450" algn="l">
              <a:buFont typeface="Arial" panose="020B0604020202020204" pitchFamily="34" charset="0"/>
              <a:buChar char="•"/>
            </a:pPr>
            <a:r>
              <a:rPr lang="en-GB" sz="1200" dirty="0">
                <a:solidFill>
                  <a:srgbClr val="54585A"/>
                </a:solidFill>
                <a:latin typeface="+mn-lt"/>
              </a:rPr>
              <a:t>What would happen if they get accidently eaten by wildlife? (They would have less environmental impact on wildlife. Although we shouldn't eat them, all the ingredients we have used are food-grade.)</a:t>
            </a:r>
          </a:p>
          <a:p>
            <a:pPr marL="171450" indent="-171450" algn="l">
              <a:buFont typeface="Arial" panose="020B0604020202020204" pitchFamily="34" charset="0"/>
              <a:buChar char="•"/>
            </a:pPr>
            <a:r>
              <a:rPr lang="en-GB" sz="1200" dirty="0">
                <a:solidFill>
                  <a:srgbClr val="54585A"/>
                </a:solidFill>
                <a:latin typeface="+mn-lt"/>
              </a:rPr>
              <a:t>What are the advantages and disadvantages of bioplastics such as these? (Learners may suggest advantages such as: they are made from renewable sources, they are non-toxic, they offer improved food safety, they can be composted and the nutrients returned to the soil. They may suggest disadvantages such as: land required for growing crops competes with that needed for food production, they could be more expensive than fossil fuel equivalents because it’s an emerging technology, they may still result in significant greenhouse gas emissions, they won’t break down in landfill as the waste is tightly-packed together, they may encourage people to drop their litter more.)</a:t>
            </a:r>
          </a:p>
          <a:p>
            <a:endParaRPr lang="en-GB" dirty="0"/>
          </a:p>
        </p:txBody>
      </p:sp>
      <p:sp>
        <p:nvSpPr>
          <p:cNvPr id="4" name="Slide Number Placeholder 3"/>
          <p:cNvSpPr>
            <a:spLocks noGrp="1"/>
          </p:cNvSpPr>
          <p:nvPr>
            <p:ph type="sldNum" sz="quarter" idx="5"/>
          </p:nvPr>
        </p:nvSpPr>
        <p:spPr/>
        <p:txBody>
          <a:bodyPr/>
          <a:lstStyle/>
          <a:p>
            <a:fld id="{2C932B7F-5DDE-2249-94F1-C98945D46AB6}" type="slidenum">
              <a:rPr lang="en-US" smtClean="0"/>
              <a:t>14</a:t>
            </a:fld>
            <a:endParaRPr lang="en-US"/>
          </a:p>
        </p:txBody>
      </p:sp>
    </p:spTree>
    <p:extLst>
      <p:ext uri="{BB962C8B-B14F-4D97-AF65-F5344CB8AC3E}">
        <p14:creationId xmlns:p14="http://schemas.microsoft.com/office/powerpoint/2010/main" val="34727308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mn-lt"/>
              </a:rPr>
              <a:t>Where can you learn more about opportunities in chemistry? Visit </a:t>
            </a:r>
            <a:r>
              <a:rPr lang="en-GB" i="1" dirty="0">
                <a:latin typeface="+mn-lt"/>
              </a:rPr>
              <a:t>A future in chemistry: making the difference: </a:t>
            </a:r>
            <a:r>
              <a:rPr lang="en-GB" u="none" dirty="0">
                <a:latin typeface="+mn-lt"/>
              </a:rPr>
              <a:t>https://edu.rsc.org/future-in-chemistry</a:t>
            </a:r>
          </a:p>
          <a:p>
            <a:endParaRPr lang="en-GB" i="1" dirty="0">
              <a:latin typeface="+mn-lt"/>
            </a:endParaRPr>
          </a:p>
          <a:p>
            <a:endParaRPr lang="en-GB" dirty="0">
              <a:latin typeface="+mn-lt"/>
            </a:endParaRPr>
          </a:p>
          <a:p>
            <a:r>
              <a:rPr lang="en-GB" sz="1800" dirty="0">
                <a:effectLst/>
                <a:latin typeface="Segoe UI" panose="020B0502040204020203" pitchFamily="34" charset="0"/>
              </a:rPr>
              <a:t>There are:</a:t>
            </a:r>
          </a:p>
          <a:p>
            <a:pPr marL="285750" indent="-285750">
              <a:buFont typeface="Arial" panose="020B0604020202020204" pitchFamily="34" charset="0"/>
              <a:buChar char="•"/>
            </a:pPr>
            <a:r>
              <a:rPr lang="en-GB" sz="1800" dirty="0">
                <a:effectLst/>
                <a:latin typeface="Segoe UI" panose="020B0502040204020203" pitchFamily="34" charset="0"/>
              </a:rPr>
              <a:t>Job profiles of real-life chemists making a difference to the planet – helping you to get inspired and find out about the world of work.</a:t>
            </a:r>
          </a:p>
          <a:p>
            <a:pPr marL="285750" indent="-285750">
              <a:buFont typeface="Arial" panose="020B0604020202020204" pitchFamily="34" charset="0"/>
              <a:buChar char="•"/>
            </a:pPr>
            <a:r>
              <a:rPr lang="en-GB" sz="1800" dirty="0">
                <a:effectLst/>
                <a:latin typeface="Segoe UI" panose="020B0502040204020203" pitchFamily="34" charset="0"/>
              </a:rPr>
              <a:t>Detailed guides laying out what qualifications are open to you and how/what to study next.</a:t>
            </a:r>
          </a:p>
          <a:p>
            <a:pPr marL="285750" indent="-285750">
              <a:buFont typeface="Arial" panose="020B0604020202020204" pitchFamily="34" charset="0"/>
              <a:buChar char="•"/>
            </a:pPr>
            <a:r>
              <a:rPr lang="en-GB" sz="1800" dirty="0">
                <a:effectLst/>
                <a:latin typeface="Segoe UI" panose="020B0502040204020203" pitchFamily="34" charset="0"/>
              </a:rPr>
              <a:t>Student finance and gap year advice.</a:t>
            </a:r>
          </a:p>
          <a:p>
            <a:pPr marL="285750" indent="-285750">
              <a:buFont typeface="Arial" panose="020B0604020202020204" pitchFamily="34" charset="0"/>
              <a:buChar char="•"/>
            </a:pPr>
            <a:r>
              <a:rPr lang="en-GB" sz="1800" dirty="0">
                <a:effectLst/>
                <a:latin typeface="Segoe UI" panose="020B0502040204020203" pitchFamily="34" charset="0"/>
              </a:rPr>
              <a:t>A map of local employers of chemists, to help with finding work experience, placements, apprenticeships and future jobs.</a:t>
            </a:r>
          </a:p>
          <a:p>
            <a:pPr marL="285750" indent="-285750">
              <a:buFont typeface="Arial" panose="020B0604020202020204" pitchFamily="34" charset="0"/>
              <a:buChar char="•"/>
            </a:pPr>
            <a:r>
              <a:rPr lang="en-GB" sz="1800" dirty="0">
                <a:effectLst/>
                <a:latin typeface="Segoe UI" panose="020B0502040204020203" pitchFamily="34" charset="0"/>
              </a:rPr>
              <a:t>An interactive game to help identify what the right career for you could be.</a:t>
            </a:r>
          </a:p>
          <a:p>
            <a:pPr marL="285750" indent="-285750">
              <a:buFont typeface="Arial" panose="020B0604020202020204" pitchFamily="34" charset="0"/>
              <a:buChar char="•"/>
            </a:pPr>
            <a:r>
              <a:rPr lang="en-GB" sz="1800" dirty="0">
                <a:effectLst/>
                <a:latin typeface="Segoe UI" panose="020B0502040204020203" pitchFamily="34" charset="0"/>
              </a:rPr>
              <a:t>And much, much more…</a:t>
            </a:r>
            <a:endParaRPr lang="en-GB" sz="1800" dirty="0">
              <a:effectLst/>
              <a:latin typeface="Arial" panose="020B0604020202020204" pitchFamily="34" charset="0"/>
            </a:endParaRPr>
          </a:p>
          <a:p>
            <a:pPr algn="l"/>
            <a:endParaRPr lang="en-GB" b="0" i="0" dirty="0">
              <a:solidFill>
                <a:srgbClr val="ADADAD"/>
              </a:solidFill>
              <a:effectLst/>
              <a:highlight>
                <a:srgbClr val="0C0C0E"/>
              </a:highlight>
              <a:latin typeface="+mn-lt"/>
            </a:endParaRPr>
          </a:p>
          <a:p>
            <a:pPr algn="l"/>
            <a:r>
              <a:rPr lang="en-GB" b="0" i="0" dirty="0">
                <a:solidFill>
                  <a:srgbClr val="ADADAD"/>
                </a:solidFill>
                <a:effectLst/>
                <a:highlight>
                  <a:srgbClr val="0C0C0E"/>
                </a:highlight>
                <a:latin typeface="+mn-lt"/>
              </a:rPr>
              <a:t>You can explore how chemistry is making a difference in the following areas:</a:t>
            </a:r>
          </a:p>
          <a:p>
            <a:pPr algn="l"/>
            <a:endParaRPr lang="en-GB" b="0" i="0" dirty="0">
              <a:solidFill>
                <a:srgbClr val="ADADAD"/>
              </a:solidFill>
              <a:effectLst/>
              <a:highlight>
                <a:srgbClr val="0C0C0E"/>
              </a:highlight>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dirty="0">
                <a:solidFill>
                  <a:srgbClr val="FFBC27"/>
                </a:solidFill>
                <a:effectLst/>
                <a:latin typeface="+mn-lt"/>
              </a:rPr>
              <a:t>Changing lives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dirty="0">
                <a:solidFill>
                  <a:srgbClr val="FFBC27"/>
                </a:solidFill>
                <a:effectLst/>
                <a:latin typeface="+mn-lt"/>
              </a:rPr>
              <a:t>Fixing the future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dirty="0">
                <a:solidFill>
                  <a:srgbClr val="FFBC27"/>
                </a:solidFill>
                <a:effectLst/>
                <a:latin typeface="+mn-lt"/>
              </a:rPr>
              <a:t>Challenging opinions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dirty="0">
                <a:solidFill>
                  <a:srgbClr val="FFBC27"/>
                </a:solidFill>
                <a:effectLst/>
                <a:latin typeface="+mn-lt"/>
              </a:rPr>
              <a:t>Being the catalyst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0" dirty="0">
                <a:solidFill>
                  <a:srgbClr val="FFBC27"/>
                </a:solidFill>
                <a:effectLst/>
                <a:latin typeface="+mn-lt"/>
              </a:rPr>
              <a:t>Innovating industry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0" i="0" dirty="0">
              <a:solidFill>
                <a:srgbClr val="FFBC27"/>
              </a:solidFill>
              <a:effectLst/>
              <a:latin typeface="+mn-lt"/>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i="0" dirty="0">
                <a:solidFill>
                  <a:srgbClr val="FFBC27"/>
                </a:solidFill>
                <a:effectLst/>
                <a:latin typeface="+mn-lt"/>
              </a:rPr>
              <a:t>The careers quiz allows learners to select their interests and play a series of games that assess their skillset and show what careers may be best suited to them (on next slide).</a:t>
            </a:r>
          </a:p>
          <a:p>
            <a:pPr algn="l"/>
            <a:endParaRPr lang="en-GB" b="0" i="0" dirty="0">
              <a:solidFill>
                <a:srgbClr val="FFBC27"/>
              </a:solidFill>
              <a:effectLst/>
              <a:latin typeface="+mn-lt"/>
            </a:endParaRPr>
          </a:p>
        </p:txBody>
      </p:sp>
      <p:sp>
        <p:nvSpPr>
          <p:cNvPr id="4" name="Slide Number Placeholder 3"/>
          <p:cNvSpPr>
            <a:spLocks noGrp="1"/>
          </p:cNvSpPr>
          <p:nvPr>
            <p:ph type="sldNum" sz="quarter" idx="5"/>
          </p:nvPr>
        </p:nvSpPr>
        <p:spPr/>
        <p:txBody>
          <a:bodyPr/>
          <a:lstStyle/>
          <a:p>
            <a:fld id="{2C932B7F-5DDE-2249-94F1-C98945D46AB6}" type="slidenum">
              <a:rPr lang="en-US" smtClean="0"/>
              <a:t>15</a:t>
            </a:fld>
            <a:endParaRPr lang="en-US"/>
          </a:p>
        </p:txBody>
      </p:sp>
    </p:spTree>
    <p:extLst>
      <p:ext uri="{BB962C8B-B14F-4D97-AF65-F5344CB8AC3E}">
        <p14:creationId xmlns:p14="http://schemas.microsoft.com/office/powerpoint/2010/main" val="38489502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Learners can solve puzzles and answer questions about their hobbies and interests to discover their hidden talents and famous faces with the same skillset as them. Are they a challenger? A life changer? A catalyst? An innovator? At the end of the game, they’ll be linked to more information about chemistry careers that could help them use their skills to make a difference in the world. </a:t>
            </a:r>
            <a:br>
              <a:rPr lang="en-US" dirty="0"/>
            </a:br>
            <a:br>
              <a:rPr lang="en-US" dirty="0"/>
            </a:br>
            <a:r>
              <a:rPr lang="en-US" b="0" dirty="0"/>
              <a:t>Play the game (takes 5–10 minutes): </a:t>
            </a:r>
            <a:r>
              <a:rPr lang="en-US" b="0" u="none" dirty="0"/>
              <a:t>https://edu.rsc.org/future-in-chemistry/game</a:t>
            </a:r>
          </a:p>
          <a:p>
            <a:endParaRPr lang="en-GB" dirty="0"/>
          </a:p>
        </p:txBody>
      </p:sp>
      <p:sp>
        <p:nvSpPr>
          <p:cNvPr id="4" name="Slide Number Placeholder 3"/>
          <p:cNvSpPr>
            <a:spLocks noGrp="1"/>
          </p:cNvSpPr>
          <p:nvPr>
            <p:ph type="sldNum" sz="quarter" idx="5"/>
          </p:nvPr>
        </p:nvSpPr>
        <p:spPr/>
        <p:txBody>
          <a:bodyPr/>
          <a:lstStyle/>
          <a:p>
            <a:fld id="{2C932B7F-5DDE-2249-94F1-C98945D46AB6}" type="slidenum">
              <a:rPr lang="en-US" smtClean="0"/>
              <a:t>16</a:t>
            </a:fld>
            <a:endParaRPr lang="en-US"/>
          </a:p>
        </p:txBody>
      </p:sp>
    </p:spTree>
    <p:extLst>
      <p:ext uri="{BB962C8B-B14F-4D97-AF65-F5344CB8AC3E}">
        <p14:creationId xmlns:p14="http://schemas.microsoft.com/office/powerpoint/2010/main" val="3580539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C932B7F-5DDE-2249-94F1-C98945D46AB6}" type="slidenum">
              <a:rPr lang="en-US" smtClean="0"/>
              <a:t>2</a:t>
            </a:fld>
            <a:endParaRPr lang="en-US"/>
          </a:p>
        </p:txBody>
      </p:sp>
    </p:spTree>
    <p:extLst>
      <p:ext uri="{BB962C8B-B14F-4D97-AF65-F5344CB8AC3E}">
        <p14:creationId xmlns:p14="http://schemas.microsoft.com/office/powerpoint/2010/main" val="3591004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a:t>
            </a:r>
            <a:r>
              <a:rPr lang="en-GB" baseline="0" dirty="0"/>
              <a:t> you are delivering this session as an outreach activity u</a:t>
            </a:r>
            <a:r>
              <a:rPr lang="en-GB" dirty="0"/>
              <a:t>se this slide to include some details about you.</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FF34068-C521-468C-B7A4-6212517F51B8}"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10310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333333"/>
                </a:solidFill>
                <a:effectLst/>
                <a:latin typeface="+mn-lt"/>
              </a:rPr>
              <a:t>The theme for Chemistry Week 2024 (4–10 November) is ‘Chemistry is shaping the future’. </a:t>
            </a:r>
          </a:p>
          <a:p>
            <a:pPr algn="l"/>
            <a:endParaRPr lang="en-GB" b="0" i="0" dirty="0">
              <a:solidFill>
                <a:srgbClr val="333333"/>
              </a:solidFill>
              <a:effectLst/>
              <a:highlight>
                <a:srgbClr val="FFFFFF"/>
              </a:highlight>
              <a:latin typeface="+mn-lt"/>
            </a:endParaRPr>
          </a:p>
          <a:p>
            <a:pPr algn="l"/>
            <a:r>
              <a:rPr lang="en-GB" b="0" i="0" dirty="0">
                <a:solidFill>
                  <a:srgbClr val="848484"/>
                </a:solidFill>
                <a:effectLst/>
                <a:highlight>
                  <a:srgbClr val="FFFFFF"/>
                </a:highlight>
                <a:latin typeface="+mn-lt"/>
              </a:rPr>
              <a:t>The impact of chemistry is incredible. From reducing our carbon footprint, improving nutrition and creating sustainable materials, chemistry drives positive change in all aspects of life. </a:t>
            </a:r>
            <a:r>
              <a:rPr lang="en-GB" b="0" i="0" dirty="0">
                <a:solidFill>
                  <a:srgbClr val="FFFFFF"/>
                </a:solidFill>
                <a:effectLst/>
                <a:highlight>
                  <a:srgbClr val="0C0C0E"/>
                </a:highlight>
                <a:latin typeface="+mn-lt"/>
              </a:rPr>
              <a:t>Here are two chemical scientists who are helping to shape the future by taking natural products, often waste products, and turning them into bioplastics. Today, we are going to learn a bit about bioplastics and make our own.</a:t>
            </a:r>
          </a:p>
          <a:p>
            <a:pPr algn="l"/>
            <a:endParaRPr lang="en-GB" b="0" i="0" dirty="0">
              <a:solidFill>
                <a:srgbClr val="FFFFFF"/>
              </a:solidFill>
              <a:effectLst/>
              <a:highlight>
                <a:srgbClr val="0C0C0E"/>
              </a:highlight>
              <a:latin typeface="+mn-lt"/>
            </a:endParaRPr>
          </a:p>
          <a:p>
            <a:pPr algn="l"/>
            <a:r>
              <a:rPr lang="en-GB" b="0" i="0" dirty="0">
                <a:solidFill>
                  <a:srgbClr val="FFFFFF"/>
                </a:solidFill>
                <a:effectLst/>
                <a:highlight>
                  <a:srgbClr val="0C0C0E"/>
                </a:highlight>
                <a:latin typeface="+mn-lt"/>
              </a:rPr>
              <a:t>You can read more job profiles on </a:t>
            </a:r>
            <a:r>
              <a:rPr lang="en-GB" b="0" i="1" dirty="0">
                <a:solidFill>
                  <a:srgbClr val="FFFFFF"/>
                </a:solidFill>
                <a:effectLst/>
                <a:highlight>
                  <a:srgbClr val="0C0C0E"/>
                </a:highlight>
                <a:latin typeface="+mn-lt"/>
              </a:rPr>
              <a:t>A future in chemistry</a:t>
            </a:r>
            <a:r>
              <a:rPr lang="en-GB" b="0" i="0" dirty="0">
                <a:solidFill>
                  <a:srgbClr val="FFFFFF"/>
                </a:solidFill>
                <a:effectLst/>
                <a:highlight>
                  <a:srgbClr val="0C0C0E"/>
                </a:highlight>
                <a:latin typeface="+mn-lt"/>
              </a:rPr>
              <a:t>: https://edu.rsc.org/future-in-chemistry/career-options/job-profiles#all-job-profiles </a:t>
            </a:r>
          </a:p>
          <a:p>
            <a:endParaRPr lang="en-GB" dirty="0"/>
          </a:p>
        </p:txBody>
      </p:sp>
      <p:sp>
        <p:nvSpPr>
          <p:cNvPr id="4" name="Slide Number Placeholder 3"/>
          <p:cNvSpPr>
            <a:spLocks noGrp="1"/>
          </p:cNvSpPr>
          <p:nvPr>
            <p:ph type="sldNum" sz="quarter" idx="5"/>
          </p:nvPr>
        </p:nvSpPr>
        <p:spPr/>
        <p:txBody>
          <a:bodyPr/>
          <a:lstStyle/>
          <a:p>
            <a:fld id="{2C932B7F-5DDE-2249-94F1-C98945D46AB6}" type="slidenum">
              <a:rPr lang="en-US" smtClean="0"/>
              <a:t>4</a:t>
            </a:fld>
            <a:endParaRPr lang="en-US"/>
          </a:p>
        </p:txBody>
      </p:sp>
    </p:spTree>
    <p:extLst>
      <p:ext uri="{BB962C8B-B14F-4D97-AF65-F5344CB8AC3E}">
        <p14:creationId xmlns:p14="http://schemas.microsoft.com/office/powerpoint/2010/main" val="949131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Here is a quick ice-breaker. Ask the learners which decomposes the quickest. Assume the items have been thrown away in a household bin and decomposed at a landfill site. What do the learners think is the correct order of decomposition (starting with fastest to decompose)?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0" baseline="0" dirty="0"/>
              <a:t>Get the learners to write down their answers after discussing in pairs or small groups. You could ask if anyone would like to share their discussions with the rest of the group and find out whether everyone thinks the same.</a:t>
            </a:r>
            <a:endParaRPr lang="en-GB" b="0" dirty="0"/>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FF34068-C521-468C-B7A4-6212517F51B8}"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4058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This slide gives the answers. Did they get everything in the right order? Ask the learners if they found any of this timeline surprising. They might say they find it remarkable that a magazine takes 50 years to decompose as it’s only paper but remind them of the glossy surface that is added. </a:t>
            </a:r>
          </a:p>
          <a:p>
            <a:endParaRPr lang="en-GB" b="0" dirty="0"/>
          </a:p>
          <a:p>
            <a:r>
              <a:rPr lang="en-GB" b="0" dirty="0"/>
              <a:t>Given it takes approximately 1000 years for a mobile phone to decompose, you could ask them how much old technology they have that they don’t use anymore. Would recycling their old devices be something they have considered? </a:t>
            </a:r>
          </a:p>
          <a:p>
            <a:endParaRPr lang="en-GB" b="0" dirty="0"/>
          </a:p>
          <a:p>
            <a:r>
              <a:rPr lang="en-GB" b="0" dirty="0"/>
              <a:t>You can read more about the Royal Society of Chemistry’s campaign for a circular economy of critical metals and key findings from the survey about unused electronic devices here: https://www.rsc.org/policy-evidence-campaigns/environmental-sustainability/sustainability-reports-surveys-and-campaigns/precious-elements/</a:t>
            </a: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FF34068-C521-468C-B7A4-6212517F51B8}"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18209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b="0" i="0" dirty="0">
                <a:solidFill>
                  <a:srgbClr val="1F1F1F"/>
                </a:solidFill>
                <a:effectLst/>
                <a:latin typeface="+mn-lt"/>
              </a:rPr>
              <a:t>Plastic products have become indispensable in our society and are applied in various industries including packaging, automotive and electronics. Their properties can be tuned so they can be made to be strong, lightweight and easily shaped. But</a:t>
            </a:r>
            <a:r>
              <a:rPr lang="en-GB" b="0" i="0" dirty="0">
                <a:solidFill>
                  <a:srgbClr val="444444"/>
                </a:solidFill>
                <a:effectLst/>
                <a:latin typeface="+mn-lt"/>
              </a:rPr>
              <a:t> they cause a problem when they make their way into the wrong environment, such as our natural ecosystem. They take a long time to break down and when they do, they break apart to form microplastics (plastic fragments less than 5 mm in length), which have a high probability of being eaten by wildlife. </a:t>
            </a:r>
          </a:p>
          <a:p>
            <a:endParaRPr lang="en-GB" b="0" i="0" dirty="0">
              <a:solidFill>
                <a:srgbClr val="444444"/>
              </a:solidFill>
              <a:effectLst/>
              <a:latin typeface="+mn-lt"/>
            </a:endParaRPr>
          </a:p>
          <a:p>
            <a:r>
              <a:rPr lang="en-GB" b="0" i="0" dirty="0">
                <a:solidFill>
                  <a:srgbClr val="444444"/>
                </a:solidFill>
                <a:effectLst/>
                <a:latin typeface="+mn-lt"/>
              </a:rPr>
              <a:t>Most plastic pollution in the ocean is caused by littering, particularly disposable plastic items like food wrappings, plastic bags and bottles.</a:t>
            </a:r>
            <a:r>
              <a:rPr lang="en-GB" b="0" i="0" u="none" dirty="0">
                <a:solidFill>
                  <a:srgbClr val="000000"/>
                </a:solidFill>
                <a:effectLst/>
                <a:latin typeface="+mn-lt"/>
              </a:rPr>
              <a:t> According to </a:t>
            </a:r>
            <a:r>
              <a:rPr lang="en-GB" b="0" i="0" u="none" dirty="0">
                <a:solidFill>
                  <a:srgbClr val="444444"/>
                </a:solidFill>
                <a:effectLst/>
                <a:highlight>
                  <a:srgbClr val="FFFFFF"/>
                </a:highlight>
                <a:latin typeface="+mn-lt"/>
              </a:rPr>
              <a:t>t</a:t>
            </a:r>
            <a:r>
              <a:rPr lang="en-GB" b="0" i="0" dirty="0">
                <a:solidFill>
                  <a:srgbClr val="444444"/>
                </a:solidFill>
                <a:effectLst/>
                <a:highlight>
                  <a:srgbClr val="FFFFFF"/>
                </a:highlight>
                <a:latin typeface="+mn-lt"/>
              </a:rPr>
              <a:t>he Ellen MacArthur Foundation, if we don’t change our ways, by 2050 the oceans will contain more plastic by weight than fish.</a:t>
            </a:r>
          </a:p>
          <a:p>
            <a:endParaRPr lang="en-GB" b="0" i="0" dirty="0">
              <a:solidFill>
                <a:srgbClr val="444444"/>
              </a:solidFill>
              <a:effectLst/>
              <a:highlight>
                <a:srgbClr val="FFFFFF"/>
              </a:highlight>
              <a:latin typeface="+mn-lt"/>
            </a:endParaRPr>
          </a:p>
          <a:p>
            <a:r>
              <a:rPr lang="en-GB" b="0" i="0" dirty="0">
                <a:solidFill>
                  <a:srgbClr val="444444"/>
                </a:solidFill>
                <a:effectLst/>
                <a:highlight>
                  <a:srgbClr val="FFFFFF"/>
                </a:highlight>
                <a:latin typeface="+mn-lt"/>
              </a:rPr>
              <a:t>We use billions of pieces of plastic and we need to be mindful of how we can protect the environment for the future.</a:t>
            </a:r>
            <a:endParaRPr lang="en-GB" b="0" i="0" dirty="0">
              <a:solidFill>
                <a:srgbClr val="444444"/>
              </a:solidFill>
              <a:effectLst/>
              <a:latin typeface="+mn-lt"/>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FF34068-C521-468C-B7A4-6212517F51B8}"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06268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r>
              <a:rPr lang="en-GB" b="0" i="0" dirty="0">
                <a:solidFill>
                  <a:srgbClr val="444444"/>
                </a:solidFill>
                <a:effectLst/>
                <a:highlight>
                  <a:srgbClr val="FFFFFF"/>
                </a:highlight>
                <a:latin typeface="+mn-lt"/>
              </a:rPr>
              <a:t>The Big Plastic Count 2024 (an initiative from Greenpeace and Everyday Plastic) gathered data from almost a quarter of a million people living in the UK and they counted over 4.6 million pieces of </a:t>
            </a:r>
            <a:r>
              <a:rPr lang="en-GB" b="0" i="0" dirty="0">
                <a:solidFill>
                  <a:srgbClr val="000000"/>
                </a:solidFill>
                <a:effectLst/>
                <a:latin typeface="+mn-lt"/>
              </a:rPr>
              <a:t>plastic that were thrown away over the course of a week. We are recycling 17 % of our plastic waste (that sounds low, but it’s more than a lot of countries) but we are exporting plastic waste to other countries, some of which have poorer recycling infrastructure than us. And as landfill gets more expensive, we turn to burning more waste. </a:t>
            </a:r>
          </a:p>
          <a:p>
            <a:pPr algn="l"/>
            <a:endParaRPr lang="en-GB" b="0" i="0" dirty="0">
              <a:solidFill>
                <a:srgbClr val="000000"/>
              </a:solidFill>
              <a:effectLst/>
              <a:latin typeface="+mn-lt"/>
            </a:endParaRPr>
          </a:p>
          <a:p>
            <a:pPr algn="l"/>
            <a:r>
              <a:rPr lang="en-GB" b="0" i="0" dirty="0">
                <a:solidFill>
                  <a:srgbClr val="444444"/>
                </a:solidFill>
                <a:effectLst/>
                <a:highlight>
                  <a:srgbClr val="FFFFFF"/>
                </a:highlight>
                <a:latin typeface="+mn-lt"/>
              </a:rPr>
              <a:t>However, plastic is often the best material for the job. </a:t>
            </a:r>
            <a:r>
              <a:rPr lang="en-GB" b="0" i="0" dirty="0">
                <a:solidFill>
                  <a:srgbClr val="282828"/>
                </a:solidFill>
                <a:effectLst/>
                <a:highlight>
                  <a:srgbClr val="FFFFFF"/>
                </a:highlight>
                <a:latin typeface="+mn-lt"/>
              </a:rPr>
              <a:t>The use of shrink wrap has an advantage in that it reduces moisture loss from certain fruits and vegetables (cucumbers being a good example) and means we won’t throw as much food waste away. Glass bottles are heavier than plastic so they’re more polluting to transport.  And a few years ago, McDonald’s introduced paper straws. These didn’t work as well as plastic straws and couldn’t be recycled because they were too thick to be processed. Interestingly, the original plastic straws could be recycled. </a:t>
            </a:r>
            <a:endParaRPr lang="en-GB" b="0" i="0" dirty="0">
              <a:solidFill>
                <a:srgbClr val="444444"/>
              </a:solidFill>
              <a:effectLst/>
              <a:highlight>
                <a:srgbClr val="FFFFFF"/>
              </a:highlight>
              <a:latin typeface="+mn-lt"/>
            </a:endParaRPr>
          </a:p>
          <a:p>
            <a:pPr algn="l"/>
            <a:endParaRPr lang="en-GB" b="0" i="0" dirty="0">
              <a:solidFill>
                <a:srgbClr val="444444"/>
              </a:solidFill>
              <a:effectLst/>
              <a:highlight>
                <a:srgbClr val="FFFFFF"/>
              </a:highlight>
              <a:latin typeface="+mn-lt"/>
            </a:endParaRPr>
          </a:p>
          <a:p>
            <a:pPr algn="l"/>
            <a:r>
              <a:rPr lang="en-GB" b="0" i="0" dirty="0">
                <a:solidFill>
                  <a:srgbClr val="444444"/>
                </a:solidFill>
                <a:effectLst/>
                <a:highlight>
                  <a:srgbClr val="FFFFFF"/>
                </a:highlight>
                <a:latin typeface="+mn-lt"/>
              </a:rPr>
              <a:t>More details about how we can turn plastic waste back into useful plastic is available in the teaching notes.</a:t>
            </a:r>
            <a:endParaRPr lang="en-GB" b="0" i="0" dirty="0">
              <a:solidFill>
                <a:srgbClr val="333333"/>
              </a:solidFill>
              <a:effectLst/>
              <a:latin typeface="+mn-lt"/>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FF34068-C521-468C-B7A4-6212517F51B8}"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00233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u="none" dirty="0">
                <a:solidFill>
                  <a:srgbClr val="000000"/>
                </a:solidFill>
                <a:effectLst/>
                <a:highlight>
                  <a:srgbClr val="FFFFFF"/>
                </a:highlight>
                <a:latin typeface="+mn-lt"/>
              </a:rPr>
              <a:t>Plastics are composed of polymers (made of repeating subunits called monomers) and their properties can be tuned to make them lightweight, flexible and durable. Most of them are derived from fossil fuel-based chemicals such as petroleum or natural gas and as we found out previously, they degrade very slowly. </a:t>
            </a:r>
          </a:p>
          <a:p>
            <a:pPr algn="l"/>
            <a:endParaRPr lang="en-GB" b="0" i="0" u="none" dirty="0">
              <a:solidFill>
                <a:srgbClr val="000000"/>
              </a:solidFill>
              <a:effectLst/>
              <a:highlight>
                <a:srgbClr val="FFFFFF"/>
              </a:highlight>
              <a:latin typeface="+mn-lt"/>
            </a:endParaRPr>
          </a:p>
          <a:p>
            <a:pPr algn="l"/>
            <a:r>
              <a:rPr lang="en-GB" b="0" i="0" u="none" dirty="0">
                <a:solidFill>
                  <a:srgbClr val="000000"/>
                </a:solidFill>
                <a:effectLst/>
                <a:highlight>
                  <a:srgbClr val="FFFFFF"/>
                </a:highlight>
                <a:latin typeface="+mn-lt"/>
              </a:rPr>
              <a:t>Bioplastics are made from renewable biomass materials, such as recycled food waste or vegetable fats and oils. Currently, only about 1 % of plastics are made from plant-based materials.</a:t>
            </a:r>
          </a:p>
          <a:p>
            <a:endParaRPr lang="en-GB" dirty="0"/>
          </a:p>
        </p:txBody>
      </p:sp>
      <p:sp>
        <p:nvSpPr>
          <p:cNvPr id="4" name="Slide Number Placeholder 3"/>
          <p:cNvSpPr>
            <a:spLocks noGrp="1"/>
          </p:cNvSpPr>
          <p:nvPr>
            <p:ph type="sldNum" sz="quarter" idx="5"/>
          </p:nvPr>
        </p:nvSpPr>
        <p:spPr/>
        <p:txBody>
          <a:bodyPr/>
          <a:lstStyle/>
          <a:p>
            <a:fld id="{2C932B7F-5DDE-2249-94F1-C98945D46AB6}" type="slidenum">
              <a:rPr lang="en-US" smtClean="0"/>
              <a:t>9</a:t>
            </a:fld>
            <a:endParaRPr lang="en-US"/>
          </a:p>
        </p:txBody>
      </p:sp>
    </p:spTree>
    <p:extLst>
      <p:ext uri="{BB962C8B-B14F-4D97-AF65-F5344CB8AC3E}">
        <p14:creationId xmlns:p14="http://schemas.microsoft.com/office/powerpoint/2010/main" val="1837009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ntent_Table slide_no footer">
    <p:spTree>
      <p:nvGrpSpPr>
        <p:cNvPr id="1" name=""/>
        <p:cNvGrpSpPr/>
        <p:nvPr/>
      </p:nvGrpSpPr>
      <p:grpSpPr>
        <a:xfrm>
          <a:off x="0" y="0"/>
          <a:ext cx="0" cy="0"/>
          <a:chOff x="0" y="0"/>
          <a:chExt cx="0" cy="0"/>
        </a:xfrm>
      </p:grpSpPr>
      <p:sp>
        <p:nvSpPr>
          <p:cNvPr id="6" name="Table Placeholder 6">
            <a:extLst>
              <a:ext uri="{FF2B5EF4-FFF2-40B4-BE49-F238E27FC236}">
                <a16:creationId xmlns:a16="http://schemas.microsoft.com/office/drawing/2014/main" id="{DC049574-F75B-C04C-BFCD-E2F92B16AFDD}"/>
              </a:ext>
            </a:extLst>
          </p:cNvPr>
          <p:cNvSpPr>
            <a:spLocks noGrp="1"/>
          </p:cNvSpPr>
          <p:nvPr>
            <p:ph type="tbl" sz="quarter" idx="13"/>
          </p:nvPr>
        </p:nvSpPr>
        <p:spPr>
          <a:xfrm>
            <a:off x="838200" y="500063"/>
            <a:ext cx="10515600" cy="5760000"/>
          </a:xfrm>
        </p:spPr>
        <p:txBody>
          <a:bodyPr/>
          <a:lstStyle/>
          <a:p>
            <a:endParaRPr lang="en-US"/>
          </a:p>
        </p:txBody>
      </p:sp>
      <p:sp>
        <p:nvSpPr>
          <p:cNvPr id="3" name="Slide Number Placeholder 5">
            <a:extLst>
              <a:ext uri="{FF2B5EF4-FFF2-40B4-BE49-F238E27FC236}">
                <a16:creationId xmlns:a16="http://schemas.microsoft.com/office/drawing/2014/main" id="{702CE9C2-95F5-C44F-8337-4900542F89C1}"/>
              </a:ext>
            </a:extLst>
          </p:cNvPr>
          <p:cNvSpPr>
            <a:spLocks noGrp="1"/>
          </p:cNvSpPr>
          <p:nvPr>
            <p:ph type="sldNum" sz="quarter" idx="4"/>
          </p:nvPr>
        </p:nvSpPr>
        <p:spPr>
          <a:xfrm>
            <a:off x="11409600" y="6089400"/>
            <a:ext cx="442800" cy="428400"/>
          </a:xfrm>
          <a:prstGeom prst="rect">
            <a:avLst/>
          </a:prstGeom>
        </p:spPr>
        <p:txBody>
          <a:bodyPr vert="horz" lIns="90000" tIns="45720" rIns="91440" bIns="45720" rtlCol="0" anchor="ctr"/>
          <a:lstStyle>
            <a:lvl1pPr algn="ctr">
              <a:defRPr sz="1200">
                <a:solidFill>
                  <a:schemeClr val="tx1"/>
                </a:solidFill>
              </a:defRPr>
            </a:lvl1pPr>
          </a:lstStyle>
          <a:p>
            <a:fld id="{D79EE95E-F8E2-094D-B99A-E1C9960AC8D9}" type="slidenum">
              <a:rPr lang="en-US" smtClean="0"/>
              <a:pPr/>
              <a:t>‹#›</a:t>
            </a:fld>
            <a:endParaRPr lang="en-US"/>
          </a:p>
        </p:txBody>
      </p:sp>
    </p:spTree>
    <p:extLst>
      <p:ext uri="{BB962C8B-B14F-4D97-AF65-F5344CB8AC3E}">
        <p14:creationId xmlns:p14="http://schemas.microsoft.com/office/powerpoint/2010/main" val="110762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00" y="-675"/>
            <a:ext cx="12193200" cy="6858675"/>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1810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39892"/>
            <a:ext cx="12192000" cy="533400"/>
          </a:xfrm>
          <a:prstGeom prst="rect">
            <a:avLst/>
          </a:prstGeom>
        </p:spPr>
      </p:pic>
    </p:spTree>
    <p:extLst>
      <p:ext uri="{BB962C8B-B14F-4D97-AF65-F5344CB8AC3E}">
        <p14:creationId xmlns:p14="http://schemas.microsoft.com/office/powerpoint/2010/main" val="3877638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24600"/>
            <a:ext cx="12192000" cy="533400"/>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09250" y="3277807"/>
            <a:ext cx="1168400" cy="3048000"/>
          </a:xfrm>
          <a:prstGeom prst="rect">
            <a:avLst/>
          </a:prstGeom>
        </p:spPr>
      </p:pic>
    </p:spTree>
    <p:extLst>
      <p:ext uri="{BB962C8B-B14F-4D97-AF65-F5344CB8AC3E}">
        <p14:creationId xmlns:p14="http://schemas.microsoft.com/office/powerpoint/2010/main" val="3852208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26000"/>
            <a:ext cx="12192000" cy="533400"/>
          </a:xfrm>
          <a:prstGeom prst="rect">
            <a:avLst/>
          </a:prstGeom>
        </p:spPr>
      </p:pic>
    </p:spTree>
    <p:extLst>
      <p:ext uri="{BB962C8B-B14F-4D97-AF65-F5344CB8AC3E}">
        <p14:creationId xmlns:p14="http://schemas.microsoft.com/office/powerpoint/2010/main" val="1219634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24600"/>
            <a:ext cx="12192000" cy="533400"/>
          </a:xfrm>
          <a:prstGeom prst="rect">
            <a:avLst/>
          </a:prstGeom>
        </p:spPr>
      </p:pic>
    </p:spTree>
    <p:extLst>
      <p:ext uri="{BB962C8B-B14F-4D97-AF65-F5344CB8AC3E}">
        <p14:creationId xmlns:p14="http://schemas.microsoft.com/office/powerpoint/2010/main" val="2428454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6830" y="0"/>
            <a:ext cx="12225660" cy="68580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 y="0"/>
            <a:ext cx="5778500" cy="68580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C80C2F"/>
              </a:solidFill>
            </a:endParaRPr>
          </a:p>
        </p:txBody>
      </p:sp>
    </p:spTree>
    <p:extLst>
      <p:ext uri="{BB962C8B-B14F-4D97-AF65-F5344CB8AC3E}">
        <p14:creationId xmlns:p14="http://schemas.microsoft.com/office/powerpoint/2010/main" val="1441737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A475E-02E4-698C-7506-8C68112299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0341A61-44BB-5E85-EE53-1D3EF5CF85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Slide Number Placeholder 3">
            <a:extLst>
              <a:ext uri="{FF2B5EF4-FFF2-40B4-BE49-F238E27FC236}">
                <a16:creationId xmlns:a16="http://schemas.microsoft.com/office/drawing/2014/main" id="{D4C2CADB-16B3-BBB4-A04D-06C8AC9CAF1D}"/>
              </a:ext>
            </a:extLst>
          </p:cNvPr>
          <p:cNvSpPr>
            <a:spLocks noGrp="1"/>
          </p:cNvSpPr>
          <p:nvPr>
            <p:ph type="sldNum" sz="quarter" idx="10"/>
          </p:nvPr>
        </p:nvSpPr>
        <p:spPr/>
        <p:txBody>
          <a:bodyPr/>
          <a:lstStyle/>
          <a:p>
            <a:pPr>
              <a:defRPr/>
            </a:pPr>
            <a:fld id="{25AC495D-2354-48B4-9247-02DA1D659985}" type="slidenum">
              <a:rPr lang="en-US"/>
              <a:pPr>
                <a:defRPr/>
              </a:pPr>
              <a:t>‹#›</a:t>
            </a:fld>
            <a:endParaRPr lang="en-US"/>
          </a:p>
        </p:txBody>
      </p:sp>
    </p:spTree>
    <p:extLst>
      <p:ext uri="{BB962C8B-B14F-4D97-AF65-F5344CB8AC3E}">
        <p14:creationId xmlns:p14="http://schemas.microsoft.com/office/powerpoint/2010/main" val="2150188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2538006"/>
            <a:ext cx="10515600" cy="260007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1409600" y="6089400"/>
            <a:ext cx="442800" cy="428400"/>
          </a:xfrm>
          <a:prstGeom prst="rect">
            <a:avLst/>
          </a:prstGeom>
        </p:spPr>
        <p:txBody>
          <a:bodyPr vert="horz" lIns="90000" tIns="45720" rIns="91440" bIns="45720" rtlCol="0" anchor="ctr"/>
          <a:lstStyle>
            <a:lvl1pPr algn="ctr">
              <a:defRPr sz="1200">
                <a:solidFill>
                  <a:schemeClr val="tx1"/>
                </a:solidFill>
              </a:defRPr>
            </a:lvl1pPr>
          </a:lstStyle>
          <a:p>
            <a:fld id="{D79EE95E-F8E2-094D-B99A-E1C9960AC8D9}" type="slidenum">
              <a:rPr lang="en-US" smtClean="0"/>
              <a:pPr/>
              <a:t>‹#›</a:t>
            </a:fld>
            <a:endParaRPr lang="en-US"/>
          </a:p>
        </p:txBody>
      </p:sp>
      <p:sp>
        <p:nvSpPr>
          <p:cNvPr id="11" name="Title Placeholder 10">
            <a:extLst>
              <a:ext uri="{FF2B5EF4-FFF2-40B4-BE49-F238E27FC236}">
                <a16:creationId xmlns:a16="http://schemas.microsoft.com/office/drawing/2014/main" id="{0F71C26E-414A-D040-BA27-20C74906D0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1980745246"/>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2" r:id="rId6"/>
    <p:sldLayoutId id="2147483931" r:id="rId7"/>
  </p:sldLayoutIdLst>
  <p:hf sldNum="0" hdr="0" ftr="0" dt="0"/>
  <p:txStyles>
    <p:titleStyle>
      <a:lvl1pPr algn="l" defTabSz="914400" rtl="0" eaLnBrk="1" latinLnBrk="0" hangingPunct="1">
        <a:lnSpc>
          <a:spcPct val="90000"/>
        </a:lnSpc>
        <a:spcBef>
          <a:spcPct val="0"/>
        </a:spcBef>
        <a:buNone/>
        <a:defRPr sz="4000" b="0" i="0" kern="1200">
          <a:solidFill>
            <a:schemeClr val="bg1"/>
          </a:solidFill>
          <a:latin typeface="+mj-lt"/>
          <a:ea typeface="+mj-ea"/>
          <a:cs typeface="Calibri Light" panose="020F030202020403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lang="en-US" sz="2800" b="0" i="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b="0" i="0" kern="1200" dirty="0" smtClean="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b="0" i="0" kern="1200" dirty="0" smtClean="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b="0" i="0" kern="1200" dirty="0" smtClean="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800" b="0" i="0" kern="1200" dirty="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838200" y="2538413"/>
            <a:ext cx="10515600"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pic>
        <p:nvPicPr>
          <p:cNvPr id="1027" name="Picture 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5721350"/>
            <a:ext cx="2616200"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D05D999B-ED2D-C749-9409-2DEB3DB29ED3}"/>
              </a:ext>
            </a:extLst>
          </p:cNvPr>
          <p:cNvCxnSpPr>
            <a:cxnSpLocks/>
          </p:cNvCxnSpPr>
          <p:nvPr/>
        </p:nvCxnSpPr>
        <p:spPr>
          <a:xfrm>
            <a:off x="317500" y="5721350"/>
            <a:ext cx="11557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4"/>
          </p:nvPr>
        </p:nvSpPr>
        <p:spPr>
          <a:xfrm>
            <a:off x="11409363" y="6089650"/>
            <a:ext cx="442912" cy="428625"/>
          </a:xfrm>
          <a:prstGeom prst="rect">
            <a:avLst/>
          </a:prstGeom>
        </p:spPr>
        <p:txBody>
          <a:bodyPr vert="horz" lIns="90000" tIns="45720" rIns="91440" bIns="45720" rtlCol="0" anchor="ctr"/>
          <a:lstStyle>
            <a:lvl1pPr algn="ctr" eaLnBrk="1" fontAlgn="auto" hangingPunct="1">
              <a:spcBef>
                <a:spcPts val="0"/>
              </a:spcBef>
              <a:spcAft>
                <a:spcPts val="0"/>
              </a:spcAft>
              <a:defRPr sz="1200" smtClean="0">
                <a:solidFill>
                  <a:schemeClr val="tx1"/>
                </a:solidFill>
                <a:latin typeface="+mn-lt"/>
              </a:defRPr>
            </a:lvl1pPr>
          </a:lstStyle>
          <a:p>
            <a:pPr>
              <a:defRPr/>
            </a:pPr>
            <a:fld id="{25AC495D-2354-48B4-9247-02DA1D659985}" type="slidenum">
              <a:rPr lang="en-US"/>
              <a:pPr>
                <a:defRPr/>
              </a:pPr>
              <a:t>‹#›</a:t>
            </a:fld>
            <a:endParaRPr lang="en-US"/>
          </a:p>
        </p:txBody>
      </p:sp>
      <p:sp>
        <p:nvSpPr>
          <p:cNvPr id="1030" name="Title Placeholder 10"/>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Tree>
    <p:extLst>
      <p:ext uri="{BB962C8B-B14F-4D97-AF65-F5344CB8AC3E}">
        <p14:creationId xmlns:p14="http://schemas.microsoft.com/office/powerpoint/2010/main" val="4097943022"/>
      </p:ext>
    </p:extLst>
  </p:cSld>
  <p:clrMap bg1="lt1" tx1="dk1" bg2="lt2" tx2="dk2" accent1="accent1" accent2="accent2" accent3="accent3" accent4="accent4" accent5="accent5" accent6="accent6" hlink="hlink" folHlink="folHlink"/>
  <p:sldLayoutIdLst>
    <p:sldLayoutId id="2147483943" r:id="rId1"/>
  </p:sldLayoutIdLst>
  <p:hf sldNum="0" hdr="0" ftr="0" dt="0"/>
  <p:txStyles>
    <p:titleStyle>
      <a:lvl1pPr algn="l" rtl="0" eaLnBrk="1" fontAlgn="base" hangingPunct="1">
        <a:lnSpc>
          <a:spcPct val="90000"/>
        </a:lnSpc>
        <a:spcBef>
          <a:spcPct val="0"/>
        </a:spcBef>
        <a:spcAft>
          <a:spcPct val="0"/>
        </a:spcAft>
        <a:defRPr sz="4000" kern="1200">
          <a:solidFill>
            <a:schemeClr val="tx1"/>
          </a:solidFill>
          <a:latin typeface="Arial" panose="020B0604020202020204" pitchFamily="34" charset="0"/>
          <a:ea typeface="+mj-ea"/>
          <a:cs typeface="Arial" panose="020B0604020202020204" pitchFamily="34" charset="0"/>
        </a:defRPr>
      </a:lvl1pPr>
      <a:lvl2pPr algn="l" rtl="0" eaLnBrk="1" fontAlgn="base" hangingPunct="1">
        <a:lnSpc>
          <a:spcPct val="90000"/>
        </a:lnSpc>
        <a:spcBef>
          <a:spcPct val="0"/>
        </a:spcBef>
        <a:spcAft>
          <a:spcPct val="0"/>
        </a:spcAft>
        <a:defRPr sz="40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0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0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0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0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0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0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000">
          <a:solidFill>
            <a:schemeClr val="tx1"/>
          </a:solidFill>
          <a:latin typeface="Arial" panose="020B0604020202020204" pitchFamily="34" charset="0"/>
          <a:cs typeface="Arial" panose="020B0604020202020204" pitchFamily="34" charset="0"/>
        </a:defRPr>
      </a:lvl9pPr>
    </p:titleStyle>
    <p:bodyStyle>
      <a:lvl1pPr algn="l" rtl="0" eaLnBrk="1" fontAlgn="base" hangingPunct="1">
        <a:spcBef>
          <a:spcPts val="1000"/>
        </a:spcBef>
        <a:spcAft>
          <a:spcPct val="0"/>
        </a:spcAft>
        <a:buFont typeface="Arial" panose="020B0604020202020204" pitchFamily="34" charset="0"/>
        <a:defRPr lang="en-US" sz="2400" kern="1200" dirty="0">
          <a:solidFill>
            <a:srgbClr val="54585A"/>
          </a:solidFill>
          <a:latin typeface="Arial" panose="020B0604020202020204" pitchFamily="34" charset="0"/>
          <a:ea typeface="+mn-ea"/>
          <a:cs typeface="Arial" panose="020B0604020202020204" pitchFamily="34" charset="0"/>
        </a:defRPr>
      </a:lvl1pPr>
      <a:lvl2pPr marL="685800" indent="-228600" algn="l" rtl="0" eaLnBrk="1" fontAlgn="base" hangingPunct="1">
        <a:spcBef>
          <a:spcPts val="500"/>
        </a:spcBef>
        <a:spcAft>
          <a:spcPct val="0"/>
        </a:spcAft>
        <a:buFont typeface="Arial" panose="020B0604020202020204" pitchFamily="34" charset="0"/>
        <a:buChar char="•"/>
        <a:defRPr lang="en-US" sz="2400" kern="1200" dirty="0">
          <a:solidFill>
            <a:srgbClr val="54585A"/>
          </a:solidFill>
          <a:latin typeface="Arial" panose="020B0604020202020204" pitchFamily="34" charset="0"/>
          <a:ea typeface="+mn-ea"/>
          <a:cs typeface="Arial" panose="020B0604020202020204" pitchFamily="34" charset="0"/>
        </a:defRPr>
      </a:lvl2pPr>
      <a:lvl3pPr marL="1143000" indent="-228600" algn="l" rtl="0" eaLnBrk="1" fontAlgn="base" hangingPunct="1">
        <a:spcBef>
          <a:spcPts val="500"/>
        </a:spcBef>
        <a:spcAft>
          <a:spcPct val="0"/>
        </a:spcAft>
        <a:buFont typeface="Arial" panose="020B0604020202020204" pitchFamily="34" charset="0"/>
        <a:buChar char="•"/>
        <a:defRPr lang="en-US" sz="2000" kern="1200" dirty="0">
          <a:solidFill>
            <a:srgbClr val="54585A"/>
          </a:solidFill>
          <a:latin typeface="Arial" panose="020B0604020202020204" pitchFamily="34" charset="0"/>
          <a:ea typeface="+mn-ea"/>
          <a:cs typeface="Arial" panose="020B0604020202020204" pitchFamily="34" charset="0"/>
        </a:defRPr>
      </a:lvl3pPr>
      <a:lvl4pPr marL="1600200" indent="-228600" algn="l" rtl="0" eaLnBrk="1" fontAlgn="base" hangingPunct="1">
        <a:spcBef>
          <a:spcPts val="500"/>
        </a:spcBef>
        <a:spcAft>
          <a:spcPct val="0"/>
        </a:spcAft>
        <a:buFont typeface="Arial" panose="020B0604020202020204" pitchFamily="34" charset="0"/>
        <a:buChar char="•"/>
        <a:defRPr lang="en-US" kern="1200" dirty="0">
          <a:solidFill>
            <a:srgbClr val="54585A"/>
          </a:solidFill>
          <a:latin typeface="Arial" panose="020B0604020202020204" pitchFamily="34" charset="0"/>
          <a:ea typeface="+mn-ea"/>
          <a:cs typeface="Arial" panose="020B0604020202020204" pitchFamily="34" charset="0"/>
        </a:defRPr>
      </a:lvl4pPr>
      <a:lvl5pPr marL="2057400" indent="-228600" algn="l" rtl="0" eaLnBrk="1" fontAlgn="base" hangingPunct="1">
        <a:spcBef>
          <a:spcPts val="500"/>
        </a:spcBef>
        <a:spcAft>
          <a:spcPct val="0"/>
        </a:spcAft>
        <a:buFont typeface="Arial" panose="020B0604020202020204" pitchFamily="34" charset="0"/>
        <a:buChar char="•"/>
        <a:defRPr lang="en-US" kern="1200" dirty="0">
          <a:solidFill>
            <a:srgbClr val="54585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s://edu.rsc.org/future-in-chemistry/"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hyperlink" Target="https://edu.rsc.org/future-in-chemistry/gam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hyperlink" Target="https://edu.rsc.org/job-profiles/" TargetMode="External"/><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jpeg"/><Relationship Id="rId9"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jpe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9E359-A08F-F0D1-6219-14B8E39E3286}"/>
              </a:ext>
            </a:extLst>
          </p:cNvPr>
          <p:cNvSpPr>
            <a:spLocks noGrp="1"/>
          </p:cNvSpPr>
          <p:nvPr>
            <p:ph type="title"/>
          </p:nvPr>
        </p:nvSpPr>
        <p:spPr>
          <a:xfrm>
            <a:off x="3299181" y="2597400"/>
            <a:ext cx="5161647" cy="1659290"/>
          </a:xfrm>
        </p:spPr>
        <p:txBody>
          <a:bodyPr>
            <a:normAutofit fontScale="90000"/>
          </a:bodyPr>
          <a:lstStyle/>
          <a:p>
            <a:r>
              <a:rPr lang="en-GB" dirty="0"/>
              <a:t>Making plastic </a:t>
            </a:r>
            <a:br>
              <a:rPr lang="en-GB" dirty="0"/>
            </a:br>
            <a:r>
              <a:rPr lang="en-GB" dirty="0"/>
              <a:t>from potato starch</a:t>
            </a:r>
            <a:endParaRPr lang="en-US" dirty="0"/>
          </a:p>
        </p:txBody>
      </p:sp>
      <p:sp>
        <p:nvSpPr>
          <p:cNvPr id="3" name="TextBox 2">
            <a:extLst>
              <a:ext uri="{FF2B5EF4-FFF2-40B4-BE49-F238E27FC236}">
                <a16:creationId xmlns:a16="http://schemas.microsoft.com/office/drawing/2014/main" id="{355155AB-054F-579A-239C-B998386D3B2E}"/>
              </a:ext>
            </a:extLst>
          </p:cNvPr>
          <p:cNvSpPr txBox="1"/>
          <p:nvPr/>
        </p:nvSpPr>
        <p:spPr>
          <a:xfrm>
            <a:off x="4811033" y="4556420"/>
            <a:ext cx="2569934" cy="369332"/>
          </a:xfrm>
          <a:prstGeom prst="rect">
            <a:avLst/>
          </a:prstGeom>
          <a:noFill/>
        </p:spPr>
        <p:txBody>
          <a:bodyPr wrap="none" rtlCol="0">
            <a:spAutoFit/>
          </a:bodyPr>
          <a:lstStyle/>
          <a:p>
            <a:r>
              <a:rPr lang="en-GB" sz="1800" b="1" dirty="0">
                <a:effectLst/>
                <a:latin typeface="Arial" panose="020B0604020202020204" pitchFamily="34" charset="0"/>
                <a:ea typeface="Times New Roman" panose="02020603050405020304" pitchFamily="18" charset="0"/>
                <a:cs typeface="Arial (Body CS)"/>
              </a:rPr>
              <a:t>From: </a:t>
            </a:r>
            <a:r>
              <a:rPr lang="en-GB" sz="1800" b="1" u="sng" dirty="0">
                <a:effectLst/>
                <a:latin typeface="Arial" panose="020B0604020202020204" pitchFamily="34" charset="0"/>
                <a:ea typeface="Times New Roman" panose="02020603050405020304" pitchFamily="18" charset="0"/>
                <a:cs typeface="Arial (Body CS)"/>
              </a:rPr>
              <a:t>rsc.li/3XDyQTR</a:t>
            </a:r>
            <a:endParaRPr lang="en-GB" dirty="0"/>
          </a:p>
        </p:txBody>
      </p:sp>
    </p:spTree>
    <p:extLst>
      <p:ext uri="{BB962C8B-B14F-4D97-AF65-F5344CB8AC3E}">
        <p14:creationId xmlns:p14="http://schemas.microsoft.com/office/powerpoint/2010/main" val="3222700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05F59D94-5626-D5DF-0ABE-8EC3E1E02E0F}"/>
              </a:ext>
            </a:extLst>
          </p:cNvPr>
          <p:cNvSpPr>
            <a:spLocks noGrp="1"/>
          </p:cNvSpPr>
          <p:nvPr>
            <p:ph type="title"/>
          </p:nvPr>
        </p:nvSpPr>
        <p:spPr>
          <a:xfrm>
            <a:off x="838200" y="0"/>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000" b="0" i="0" kern="1200">
                <a:solidFill>
                  <a:schemeClr val="tx1"/>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3500" b="1" i="0" u="none" strike="noStrike" kern="1200" cap="none" spc="0" normalizeH="0" baseline="0" noProof="0" dirty="0">
                <a:ln>
                  <a:noFill/>
                </a:ln>
                <a:solidFill>
                  <a:schemeClr val="tx1"/>
                </a:solidFill>
                <a:effectLst/>
                <a:uLnTx/>
                <a:uFillTx/>
                <a:latin typeface="Arial" panose="020B0604020202020204" pitchFamily="34" charset="0"/>
                <a:ea typeface="+mj-ea"/>
                <a:cs typeface="Arial" panose="020B0604020202020204" pitchFamily="34" charset="0"/>
              </a:rPr>
              <a:t>Making plastic from potato starch </a:t>
            </a:r>
            <a:r>
              <a:rPr lang="en-GB" sz="3500" b="1" dirty="0">
                <a:effectLst/>
                <a:latin typeface="Aptos" panose="020B0004020202020204" pitchFamily="34" charset="0"/>
                <a:ea typeface="Aptos" panose="020B0004020202020204" pitchFamily="34" charset="0"/>
                <a:cs typeface="Times New Roman" panose="02020603050405020304" pitchFamily="18" charset="0"/>
              </a:rPr>
              <a:t>–</a:t>
            </a:r>
            <a:r>
              <a:rPr kumimoji="0" lang="en-GB" sz="3500" b="1" i="0" u="none" strike="noStrike" kern="1200" cap="none" spc="0" normalizeH="0" baseline="0" noProof="0" dirty="0">
                <a:ln>
                  <a:noFill/>
                </a:ln>
                <a:solidFill>
                  <a:schemeClr val="tx1"/>
                </a:solidFill>
                <a:effectLst/>
                <a:uLnTx/>
                <a:uFillTx/>
                <a:latin typeface="Arial" panose="020B0604020202020204" pitchFamily="34" charset="0"/>
                <a:ea typeface="+mj-ea"/>
                <a:cs typeface="Arial" panose="020B0604020202020204" pitchFamily="34" charset="0"/>
              </a:rPr>
              <a:t> equipment</a:t>
            </a:r>
          </a:p>
        </p:txBody>
      </p:sp>
      <p:sp>
        <p:nvSpPr>
          <p:cNvPr id="10" name="Text Placeholder 2">
            <a:extLst>
              <a:ext uri="{FF2B5EF4-FFF2-40B4-BE49-F238E27FC236}">
                <a16:creationId xmlns:a16="http://schemas.microsoft.com/office/drawing/2014/main" id="{2C135F11-ABC5-0278-A47D-2C3129EBD3A1}"/>
              </a:ext>
              <a:ext uri="{C183D7F6-B498-43B3-948B-1728B52AA6E4}">
                <adec:decorative xmlns:adec="http://schemas.microsoft.com/office/drawing/2017/decorative" val="1"/>
              </a:ext>
            </a:extLst>
          </p:cNvPr>
          <p:cNvSpPr txBox="1">
            <a:spLocks/>
          </p:cNvSpPr>
          <p:nvPr/>
        </p:nvSpPr>
        <p:spPr>
          <a:xfrm>
            <a:off x="10000901" y="-5808"/>
            <a:ext cx="2196000" cy="529131"/>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defTabSz="914309"/>
            <a:r>
              <a:rPr lang="en-GB" dirty="0">
                <a:solidFill>
                  <a:prstClr val="white"/>
                </a:solidFill>
                <a:latin typeface="Arial" panose="020B0604020202020204" pitchFamily="34" charset="0"/>
                <a:cs typeface="Arial" panose="020B0604020202020204" pitchFamily="34" charset="0"/>
              </a:rPr>
              <a:t>Activity 7</a:t>
            </a:r>
          </a:p>
        </p:txBody>
      </p:sp>
      <p:sp>
        <p:nvSpPr>
          <p:cNvPr id="18" name="TextBox 17">
            <a:extLst>
              <a:ext uri="{FF2B5EF4-FFF2-40B4-BE49-F238E27FC236}">
                <a16:creationId xmlns:a16="http://schemas.microsoft.com/office/drawing/2014/main" id="{BAA393E3-9FD3-23BD-74EA-C6D9D1050FE4}"/>
              </a:ext>
            </a:extLst>
          </p:cNvPr>
          <p:cNvSpPr txBox="1"/>
          <p:nvPr/>
        </p:nvSpPr>
        <p:spPr>
          <a:xfrm>
            <a:off x="1576711" y="1374137"/>
            <a:ext cx="8677536" cy="4401205"/>
          </a:xfrm>
          <a:prstGeom prst="rect">
            <a:avLst/>
          </a:prstGeom>
          <a:noFill/>
        </p:spPr>
        <p:txBody>
          <a:bodyPr wrap="square" rtlCol="0">
            <a:spAutoFit/>
          </a:bodyPr>
          <a:lstStyle/>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Water</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Potato starch</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Vegetable glycerine</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Vinegar</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Teaspoon </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Tablespoon </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Bowl </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Spatula </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Pan </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Food colouring (optional)</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Stove </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Greaseproof paper</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Foil</a:t>
            </a:r>
          </a:p>
          <a:p>
            <a:endParaRPr lang="en-GB" sz="2000" dirty="0">
              <a:solidFill>
                <a:srgbClr val="54585A"/>
              </a:solidFill>
              <a:latin typeface="Arial" panose="020B0604020202020204" pitchFamily="34" charset="0"/>
              <a:cs typeface="Arial" panose="020B0604020202020204" pitchFamily="34" charset="0"/>
            </a:endParaRPr>
          </a:p>
        </p:txBody>
      </p:sp>
      <p:pic>
        <p:nvPicPr>
          <p:cNvPr id="20" name="Picture 19" descr="Image showing two potatoes.">
            <a:extLst>
              <a:ext uri="{FF2B5EF4-FFF2-40B4-BE49-F238E27FC236}">
                <a16:creationId xmlns:a16="http://schemas.microsoft.com/office/drawing/2014/main" id="{861768A2-8DE6-4D7B-6D78-FC1CDE91F647}"/>
              </a:ext>
            </a:extLst>
          </p:cNvPr>
          <p:cNvPicPr>
            <a:picLocks noChangeAspect="1"/>
          </p:cNvPicPr>
          <p:nvPr/>
        </p:nvPicPr>
        <p:blipFill>
          <a:blip r:embed="rId3"/>
          <a:stretch>
            <a:fillRect/>
          </a:stretch>
        </p:blipFill>
        <p:spPr>
          <a:xfrm>
            <a:off x="6155334" y="1685517"/>
            <a:ext cx="4690466" cy="3094307"/>
          </a:xfrm>
          <a:prstGeom prst="rect">
            <a:avLst/>
          </a:prstGeom>
        </p:spPr>
      </p:pic>
      <p:sp>
        <p:nvSpPr>
          <p:cNvPr id="21" name="TextBox 20">
            <a:extLst>
              <a:ext uri="{FF2B5EF4-FFF2-40B4-BE49-F238E27FC236}">
                <a16:creationId xmlns:a16="http://schemas.microsoft.com/office/drawing/2014/main" id="{2AE66E61-60C0-EDC0-92C0-EEB2A9AE9766}"/>
              </a:ext>
              <a:ext uri="{C183D7F6-B498-43B3-948B-1728B52AA6E4}">
                <adec:decorative xmlns:adec="http://schemas.microsoft.com/office/drawing/2017/decorative" val="1"/>
              </a:ext>
            </a:extLst>
          </p:cNvPr>
          <p:cNvSpPr txBox="1"/>
          <p:nvPr/>
        </p:nvSpPr>
        <p:spPr>
          <a:xfrm>
            <a:off x="6111030" y="4763324"/>
            <a:ext cx="5272090" cy="246221"/>
          </a:xfrm>
          <a:prstGeom prst="rect">
            <a:avLst/>
          </a:prstGeom>
          <a:noFill/>
        </p:spPr>
        <p:txBody>
          <a:bodyPr wrap="square" lIns="91440" tIns="45720" rIns="91440" bIns="45720" rtlCol="0" anchor="t">
            <a:spAutoFit/>
          </a:bodyPr>
          <a:lstStyle/>
          <a:p>
            <a:r>
              <a:rPr lang="en-GB" sz="1000" dirty="0">
                <a:solidFill>
                  <a:srgbClr val="54585A"/>
                </a:solidFill>
              </a:rPr>
              <a:t>© </a:t>
            </a:r>
            <a:r>
              <a:rPr lang="en-GB" sz="1000" dirty="0">
                <a:solidFill>
                  <a:srgbClr val="54585A"/>
                </a:solidFill>
                <a:latin typeface="Arial"/>
                <a:cs typeface="Arial"/>
              </a:rPr>
              <a:t>Royal Society of Chemistry</a:t>
            </a:r>
            <a:endParaRPr lang="en-US" sz="1000" dirty="0"/>
          </a:p>
        </p:txBody>
      </p:sp>
    </p:spTree>
    <p:extLst>
      <p:ext uri="{BB962C8B-B14F-4D97-AF65-F5344CB8AC3E}">
        <p14:creationId xmlns:p14="http://schemas.microsoft.com/office/powerpoint/2010/main" val="891258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C736E70-6C60-CF62-B0F2-8AD077AC12D1}"/>
              </a:ext>
            </a:extLst>
          </p:cNvPr>
          <p:cNvSpPr>
            <a:spLocks noGrp="1"/>
          </p:cNvSpPr>
          <p:nvPr>
            <p:ph type="title"/>
          </p:nvPr>
        </p:nvSpPr>
        <p:spPr>
          <a:xfrm>
            <a:off x="970045" y="0"/>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000" b="0" i="0" kern="1200">
                <a:solidFill>
                  <a:schemeClr val="tx1"/>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3500" b="1" i="0" u="none" strike="noStrike" kern="1200" cap="none" spc="0" normalizeH="0" baseline="0" noProof="0" dirty="0">
                <a:ln>
                  <a:noFill/>
                </a:ln>
                <a:solidFill>
                  <a:schemeClr val="tx1"/>
                </a:solidFill>
                <a:effectLst/>
                <a:uLnTx/>
                <a:uFillTx/>
                <a:latin typeface="Arial" panose="020B0604020202020204" pitchFamily="34" charset="0"/>
                <a:ea typeface="+mj-ea"/>
                <a:cs typeface="Arial" panose="020B0604020202020204" pitchFamily="34" charset="0"/>
              </a:rPr>
              <a:t>Safety and hazards</a:t>
            </a:r>
          </a:p>
        </p:txBody>
      </p:sp>
      <p:sp>
        <p:nvSpPr>
          <p:cNvPr id="2" name="TextBox 1">
            <a:extLst>
              <a:ext uri="{FF2B5EF4-FFF2-40B4-BE49-F238E27FC236}">
                <a16:creationId xmlns:a16="http://schemas.microsoft.com/office/drawing/2014/main" id="{DEC05EBC-5849-797E-3ACE-03B8ED177E5B}"/>
              </a:ext>
            </a:extLst>
          </p:cNvPr>
          <p:cNvSpPr txBox="1"/>
          <p:nvPr/>
        </p:nvSpPr>
        <p:spPr>
          <a:xfrm>
            <a:off x="1112568" y="1287204"/>
            <a:ext cx="7752737" cy="5016758"/>
          </a:xfrm>
          <a:prstGeom prst="rect">
            <a:avLst/>
          </a:prstGeom>
          <a:noFill/>
        </p:spPr>
        <p:txBody>
          <a:bodyPr wrap="square" rtlCol="0">
            <a:spAutoFit/>
          </a:bodyPr>
          <a:lstStyle/>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Wear eye protection (safety glasses or goggles) throughout.</a:t>
            </a:r>
          </a:p>
          <a:p>
            <a:endParaRPr lang="en-GB" sz="2000" dirty="0">
              <a:solidFill>
                <a:srgbClr val="54585A"/>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Handle the hotplate / pan with care and allow to cool before handling.</a:t>
            </a:r>
          </a:p>
          <a:p>
            <a:endParaRPr lang="en-GB" sz="2000" dirty="0">
              <a:solidFill>
                <a:srgbClr val="54585A"/>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The mixture is a burn risk as it gets very hot.</a:t>
            </a:r>
          </a:p>
          <a:p>
            <a:endParaRPr lang="en-GB" sz="2000" dirty="0">
              <a:solidFill>
                <a:srgbClr val="54585A"/>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Glass beakers and glass rods are a burn and shatter risk.</a:t>
            </a:r>
          </a:p>
          <a:p>
            <a:pPr marL="342900" indent="-342900">
              <a:buFont typeface="Arial" panose="020B0604020202020204" pitchFamily="34" charset="0"/>
              <a:buChar char="•"/>
            </a:pPr>
            <a:endParaRPr lang="en-GB" sz="2000" dirty="0">
              <a:solidFill>
                <a:srgbClr val="54585A"/>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Don’t let the mixture boil dry.</a:t>
            </a:r>
          </a:p>
          <a:p>
            <a:r>
              <a:rPr lang="en-GB" sz="2000" dirty="0">
                <a:solidFill>
                  <a:srgbClr val="54585A"/>
                </a:solidFill>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Don’t exceed the amounts stated in the method.</a:t>
            </a:r>
          </a:p>
          <a:p>
            <a:endParaRPr lang="en-GB" sz="2000" dirty="0">
              <a:solidFill>
                <a:srgbClr val="54585A"/>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solidFill>
                  <a:srgbClr val="54585A"/>
                </a:solidFill>
                <a:latin typeface="Arial" panose="020B0604020202020204" pitchFamily="34" charset="0"/>
                <a:cs typeface="Arial" panose="020B0604020202020204" pitchFamily="34" charset="0"/>
              </a:rPr>
              <a:t>Potato plastic should not be eaten.</a:t>
            </a:r>
          </a:p>
          <a:p>
            <a:pPr marL="342900" indent="-342900">
              <a:buFont typeface="Arial" panose="020B0604020202020204" pitchFamily="34" charset="0"/>
              <a:buChar char="•"/>
            </a:pPr>
            <a:endParaRPr lang="en-GB" sz="2000" dirty="0">
              <a:solidFill>
                <a:srgbClr val="54585A"/>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000" dirty="0">
              <a:solidFill>
                <a:srgbClr val="54585A"/>
              </a:solidFill>
              <a:latin typeface="Arial" panose="020B0604020202020204" pitchFamily="34" charset="0"/>
              <a:cs typeface="Arial" panose="020B0604020202020204" pitchFamily="34" charset="0"/>
            </a:endParaRPr>
          </a:p>
        </p:txBody>
      </p:sp>
      <p:pic>
        <p:nvPicPr>
          <p:cNvPr id="4" name="Picture 3" descr="Image showing dried potato plastic.">
            <a:extLst>
              <a:ext uri="{FF2B5EF4-FFF2-40B4-BE49-F238E27FC236}">
                <a16:creationId xmlns:a16="http://schemas.microsoft.com/office/drawing/2014/main" id="{04ABB56A-7ED0-5396-ED66-BFE06BE1A44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65305" y="1692109"/>
            <a:ext cx="2425951" cy="3235887"/>
          </a:xfrm>
          <a:prstGeom prst="rect">
            <a:avLst/>
          </a:prstGeom>
        </p:spPr>
      </p:pic>
      <p:sp>
        <p:nvSpPr>
          <p:cNvPr id="5" name="TextBox 4">
            <a:extLst>
              <a:ext uri="{FF2B5EF4-FFF2-40B4-BE49-F238E27FC236}">
                <a16:creationId xmlns:a16="http://schemas.microsoft.com/office/drawing/2014/main" id="{B75947EC-8850-3212-0C2F-6CD76A255AA6}"/>
              </a:ext>
              <a:ext uri="{C183D7F6-B498-43B3-948B-1728B52AA6E4}">
                <adec:decorative xmlns:adec="http://schemas.microsoft.com/office/drawing/2017/decorative" val="1"/>
              </a:ext>
            </a:extLst>
          </p:cNvPr>
          <p:cNvSpPr txBox="1"/>
          <p:nvPr/>
        </p:nvSpPr>
        <p:spPr>
          <a:xfrm>
            <a:off x="8757728" y="4927996"/>
            <a:ext cx="2990145" cy="246221"/>
          </a:xfrm>
          <a:prstGeom prst="rect">
            <a:avLst/>
          </a:prstGeom>
          <a:noFill/>
        </p:spPr>
        <p:txBody>
          <a:bodyPr wrap="square" lIns="91440" tIns="45720" rIns="91440" bIns="45720" rtlCol="0" anchor="t">
            <a:spAutoFit/>
          </a:bodyPr>
          <a:lstStyle/>
          <a:p>
            <a:r>
              <a:rPr lang="en-GB" sz="1000" dirty="0">
                <a:solidFill>
                  <a:srgbClr val="54585A"/>
                </a:solidFill>
              </a:rPr>
              <a:t>© </a:t>
            </a:r>
            <a:r>
              <a:rPr lang="en-GB" sz="1000" dirty="0">
                <a:solidFill>
                  <a:srgbClr val="54585A"/>
                </a:solidFill>
                <a:latin typeface="Arial"/>
                <a:cs typeface="Arial"/>
              </a:rPr>
              <a:t>Royal Society of Chemistry</a:t>
            </a:r>
            <a:endParaRPr lang="en-US" sz="1000" dirty="0"/>
          </a:p>
        </p:txBody>
      </p:sp>
    </p:spTree>
    <p:extLst>
      <p:ext uri="{BB962C8B-B14F-4D97-AF65-F5344CB8AC3E}">
        <p14:creationId xmlns:p14="http://schemas.microsoft.com/office/powerpoint/2010/main" val="2161321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54F6C-08BA-256F-ACFD-BEBCD188C495}"/>
              </a:ext>
              <a:ext uri="{C183D7F6-B498-43B3-948B-1728B52AA6E4}">
                <adec:decorative xmlns:adec="http://schemas.microsoft.com/office/drawing/2017/decorative" val="0"/>
              </a:ext>
            </a:extLst>
          </p:cNvPr>
          <p:cNvSpPr>
            <a:spLocks noGrp="1"/>
          </p:cNvSpPr>
          <p:nvPr>
            <p:ph type="title"/>
          </p:nvPr>
        </p:nvSpPr>
        <p:spPr>
          <a:xfrm>
            <a:off x="1479699" y="341463"/>
            <a:ext cx="9000000" cy="439200"/>
          </a:xfrm>
        </p:spPr>
        <p:txBody>
          <a:bodyPr vert="horz" lIns="0" tIns="0" rIns="0" bIns="0" rtlCol="0" anchor="b" anchorCtr="0">
            <a:noAutofit/>
          </a:bodyPr>
          <a:lstStyle/>
          <a:p>
            <a:pPr algn="ctr"/>
            <a:r>
              <a:rPr lang="en-GB" dirty="0">
                <a:latin typeface="+mn-lt"/>
              </a:rPr>
              <a:t>Method</a:t>
            </a:r>
          </a:p>
        </p:txBody>
      </p:sp>
      <p:sp>
        <p:nvSpPr>
          <p:cNvPr id="12" name="TextBox 11">
            <a:extLst>
              <a:ext uri="{FF2B5EF4-FFF2-40B4-BE49-F238E27FC236}">
                <a16:creationId xmlns:a16="http://schemas.microsoft.com/office/drawing/2014/main" id="{916D1326-9C2D-E131-13CF-13E5636F403F}"/>
              </a:ext>
            </a:extLst>
          </p:cNvPr>
          <p:cNvSpPr txBox="1"/>
          <p:nvPr/>
        </p:nvSpPr>
        <p:spPr>
          <a:xfrm>
            <a:off x="491836" y="1026884"/>
            <a:ext cx="2599766" cy="1631216"/>
          </a:xfrm>
          <a:prstGeom prst="rect">
            <a:avLst/>
          </a:prstGeom>
          <a:noFill/>
        </p:spPr>
        <p:txBody>
          <a:bodyPr wrap="square" rtlCol="0">
            <a:spAutoFit/>
          </a:bodyPr>
          <a:lstStyle/>
          <a:p>
            <a:pPr algn="ctr"/>
            <a:r>
              <a:rPr lang="en-GB" sz="2000" dirty="0">
                <a:solidFill>
                  <a:srgbClr val="54585A"/>
                </a:solidFill>
                <a:latin typeface="Arial" panose="020B0604020202020204" pitchFamily="34" charset="0"/>
                <a:cs typeface="Arial" panose="020B0604020202020204" pitchFamily="34" charset="0"/>
              </a:rPr>
              <a:t>1. Take 1 level tablespoon of potato starch. </a:t>
            </a:r>
          </a:p>
          <a:p>
            <a:endParaRPr lang="en-GB" sz="2000" dirty="0">
              <a:solidFill>
                <a:srgbClr val="54585A"/>
              </a:solidFill>
              <a:latin typeface="Arial" panose="020B0604020202020204" pitchFamily="34" charset="0"/>
              <a:cs typeface="Arial" panose="020B0604020202020204" pitchFamily="34" charset="0"/>
            </a:endParaRPr>
          </a:p>
          <a:p>
            <a:endParaRPr lang="en-GB" sz="2000" dirty="0">
              <a:solidFill>
                <a:srgbClr val="54585A"/>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A01987FF-C923-CA3B-8FAC-B86D1B538798}"/>
              </a:ext>
            </a:extLst>
          </p:cNvPr>
          <p:cNvSpPr txBox="1"/>
          <p:nvPr/>
        </p:nvSpPr>
        <p:spPr>
          <a:xfrm>
            <a:off x="3259042" y="1026885"/>
            <a:ext cx="2599766" cy="1631216"/>
          </a:xfrm>
          <a:prstGeom prst="rect">
            <a:avLst/>
          </a:prstGeom>
          <a:noFill/>
        </p:spPr>
        <p:txBody>
          <a:bodyPr wrap="square" rtlCol="0">
            <a:spAutoFit/>
          </a:bodyPr>
          <a:lstStyle/>
          <a:p>
            <a:pPr algn="ctr"/>
            <a:r>
              <a:rPr lang="en-GB" sz="2000" dirty="0">
                <a:solidFill>
                  <a:srgbClr val="54585A"/>
                </a:solidFill>
                <a:latin typeface="Arial" panose="020B0604020202020204" pitchFamily="34" charset="0"/>
                <a:cs typeface="Arial" panose="020B0604020202020204" pitchFamily="34" charset="0"/>
              </a:rPr>
              <a:t>2. Add 7 tablespoons of water and mix in a bowl.</a:t>
            </a:r>
          </a:p>
          <a:p>
            <a:endParaRPr lang="en-GB" sz="2000" dirty="0">
              <a:solidFill>
                <a:srgbClr val="54585A"/>
              </a:solidFill>
              <a:latin typeface="Arial" panose="020B0604020202020204" pitchFamily="34" charset="0"/>
              <a:cs typeface="Arial" panose="020B0604020202020204" pitchFamily="34" charset="0"/>
            </a:endParaRPr>
          </a:p>
          <a:p>
            <a:endParaRPr lang="en-GB" sz="2000" dirty="0">
              <a:solidFill>
                <a:srgbClr val="54585A"/>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60EC2340-5999-68D4-63BC-E46D7F489BEC}"/>
              </a:ext>
            </a:extLst>
          </p:cNvPr>
          <p:cNvSpPr txBox="1"/>
          <p:nvPr/>
        </p:nvSpPr>
        <p:spPr>
          <a:xfrm>
            <a:off x="6096000" y="1026885"/>
            <a:ext cx="2599766" cy="1323439"/>
          </a:xfrm>
          <a:prstGeom prst="rect">
            <a:avLst/>
          </a:prstGeom>
          <a:noFill/>
        </p:spPr>
        <p:txBody>
          <a:bodyPr wrap="square" rtlCol="0">
            <a:spAutoFit/>
          </a:bodyPr>
          <a:lstStyle/>
          <a:p>
            <a:pPr algn="ctr"/>
            <a:r>
              <a:rPr lang="en-GB" sz="2000" dirty="0">
                <a:solidFill>
                  <a:srgbClr val="54585A"/>
                </a:solidFill>
                <a:latin typeface="Arial" panose="020B0604020202020204" pitchFamily="34" charset="0"/>
                <a:cs typeface="Arial" panose="020B0604020202020204" pitchFamily="34" charset="0"/>
              </a:rPr>
              <a:t>3. Add 2 teaspoons of vinegar.</a:t>
            </a:r>
          </a:p>
          <a:p>
            <a:endParaRPr lang="en-GB" sz="2000" dirty="0">
              <a:solidFill>
                <a:srgbClr val="54585A"/>
              </a:solidFill>
              <a:latin typeface="Arial" panose="020B0604020202020204" pitchFamily="34" charset="0"/>
              <a:cs typeface="Arial" panose="020B0604020202020204" pitchFamily="34" charset="0"/>
            </a:endParaRPr>
          </a:p>
          <a:p>
            <a:endParaRPr lang="en-GB" sz="2000" dirty="0">
              <a:solidFill>
                <a:srgbClr val="54585A"/>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E3CA3263-F774-87F3-593C-878729EACC32}"/>
              </a:ext>
            </a:extLst>
          </p:cNvPr>
          <p:cNvSpPr txBox="1"/>
          <p:nvPr/>
        </p:nvSpPr>
        <p:spPr>
          <a:xfrm>
            <a:off x="8903917" y="872996"/>
            <a:ext cx="3034012" cy="1938992"/>
          </a:xfrm>
          <a:prstGeom prst="rect">
            <a:avLst/>
          </a:prstGeom>
          <a:noFill/>
        </p:spPr>
        <p:txBody>
          <a:bodyPr wrap="square" rtlCol="0">
            <a:spAutoFit/>
          </a:bodyPr>
          <a:lstStyle/>
          <a:p>
            <a:pPr algn="ctr"/>
            <a:r>
              <a:rPr lang="en-GB" sz="2000" dirty="0">
                <a:solidFill>
                  <a:srgbClr val="54585A"/>
                </a:solidFill>
                <a:latin typeface="Arial" panose="020B0604020202020204" pitchFamily="34" charset="0"/>
                <a:cs typeface="Arial" panose="020B0604020202020204" pitchFamily="34" charset="0"/>
              </a:rPr>
              <a:t>4. Add 2 teaspoons of glycerine (optional 2 drops of food colouring), then mix.</a:t>
            </a:r>
          </a:p>
          <a:p>
            <a:endParaRPr lang="en-GB" sz="2000" dirty="0">
              <a:solidFill>
                <a:srgbClr val="54585A"/>
              </a:solidFill>
              <a:latin typeface="Arial" panose="020B0604020202020204" pitchFamily="34" charset="0"/>
              <a:cs typeface="Arial" panose="020B0604020202020204" pitchFamily="34" charset="0"/>
            </a:endParaRPr>
          </a:p>
          <a:p>
            <a:endParaRPr lang="en-GB" sz="2000" dirty="0">
              <a:solidFill>
                <a:srgbClr val="54585A"/>
              </a:solidFill>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B3E3A7D9-39DE-C78A-67C2-E173CD827966}"/>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9185" y="2147549"/>
            <a:ext cx="2645068" cy="3528159"/>
          </a:xfrm>
          <a:prstGeom prst="rect">
            <a:avLst/>
          </a:prstGeom>
        </p:spPr>
      </p:pic>
      <p:pic>
        <p:nvPicPr>
          <p:cNvPr id="14" name="Picture 13">
            <a:extLst>
              <a:ext uri="{FF2B5EF4-FFF2-40B4-BE49-F238E27FC236}">
                <a16:creationId xmlns:a16="http://schemas.microsoft.com/office/drawing/2014/main" id="{D1DD19BA-4E42-7AE7-0DCB-BD2C592DDCC5}"/>
              </a:ex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34630" y="2147547"/>
            <a:ext cx="2645069" cy="3528161"/>
          </a:xfrm>
          <a:prstGeom prst="rect">
            <a:avLst/>
          </a:prstGeom>
        </p:spPr>
      </p:pic>
      <p:sp>
        <p:nvSpPr>
          <p:cNvPr id="16" name="AutoShape 2">
            <a:extLst>
              <a:ext uri="{FF2B5EF4-FFF2-40B4-BE49-F238E27FC236}">
                <a16:creationId xmlns:a16="http://schemas.microsoft.com/office/drawing/2014/main" id="{1B181463-5310-4352-FDE5-AB9B021F3998}"/>
              </a:ext>
              <a:ext uri="{C183D7F6-B498-43B3-948B-1728B52AA6E4}">
                <adec:decorative xmlns:adec="http://schemas.microsoft.com/office/drawing/2017/decorative" val="1"/>
              </a:ext>
            </a:extLst>
          </p:cNvPr>
          <p:cNvSpPr>
            <a:spLocks noChangeAspect="1" noChangeArrowheads="1"/>
          </p:cNvSpPr>
          <p:nvPr/>
        </p:nvSpPr>
        <p:spPr bwMode="auto">
          <a:xfrm>
            <a:off x="6200076" y="3454431"/>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pic>
        <p:nvPicPr>
          <p:cNvPr id="19" name="Picture 18">
            <a:extLst>
              <a:ext uri="{FF2B5EF4-FFF2-40B4-BE49-F238E27FC236}">
                <a16:creationId xmlns:a16="http://schemas.microsoft.com/office/drawing/2014/main" id="{D4D33636-A70E-6794-522B-765FE3DEAD50}"/>
              </a:ext>
              <a:ext uri="{C183D7F6-B498-43B3-948B-1728B52AA6E4}">
                <adec:decorative xmlns:adec="http://schemas.microsoft.com/office/drawing/2017/decorative" val="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7424" y="2147547"/>
            <a:ext cx="2645069" cy="3528161"/>
          </a:xfrm>
          <a:prstGeom prst="rect">
            <a:avLst/>
          </a:prstGeom>
        </p:spPr>
      </p:pic>
      <p:pic>
        <p:nvPicPr>
          <p:cNvPr id="22" name="Picture 21">
            <a:extLst>
              <a:ext uri="{FF2B5EF4-FFF2-40B4-BE49-F238E27FC236}">
                <a16:creationId xmlns:a16="http://schemas.microsoft.com/office/drawing/2014/main" id="{5D2D238B-25EE-360B-6C57-D608475F662F}"/>
              </a:ext>
              <a:ext uri="{C183D7F6-B498-43B3-948B-1728B52AA6E4}">
                <adec:decorative xmlns:adec="http://schemas.microsoft.com/office/drawing/2017/decorative" val="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020218" y="2147546"/>
            <a:ext cx="2645069" cy="3528161"/>
          </a:xfrm>
          <a:prstGeom prst="rect">
            <a:avLst/>
          </a:prstGeom>
        </p:spPr>
      </p:pic>
      <p:sp>
        <p:nvSpPr>
          <p:cNvPr id="24" name="TextBox 23">
            <a:extLst>
              <a:ext uri="{FF2B5EF4-FFF2-40B4-BE49-F238E27FC236}">
                <a16:creationId xmlns:a16="http://schemas.microsoft.com/office/drawing/2014/main" id="{41E22108-9E31-72DF-0E5F-13B4E7D90CCB}"/>
              </a:ext>
              <a:ext uri="{C183D7F6-B498-43B3-948B-1728B52AA6E4}">
                <adec:decorative xmlns:adec="http://schemas.microsoft.com/office/drawing/2017/decorative" val="1"/>
              </a:ext>
            </a:extLst>
          </p:cNvPr>
          <p:cNvSpPr txBox="1"/>
          <p:nvPr/>
        </p:nvSpPr>
        <p:spPr>
          <a:xfrm>
            <a:off x="8695766" y="5675707"/>
            <a:ext cx="3922301" cy="246221"/>
          </a:xfrm>
          <a:prstGeom prst="rect">
            <a:avLst/>
          </a:prstGeom>
          <a:noFill/>
        </p:spPr>
        <p:txBody>
          <a:bodyPr wrap="square" lIns="91440" tIns="45720" rIns="91440" bIns="45720" rtlCol="0" anchor="t">
            <a:spAutoFit/>
          </a:bodyPr>
          <a:lstStyle/>
          <a:p>
            <a:pPr algn="ctr"/>
            <a:r>
              <a:rPr lang="en-GB" sz="1000" dirty="0">
                <a:solidFill>
                  <a:srgbClr val="54585A"/>
                </a:solidFill>
              </a:rPr>
              <a:t>© </a:t>
            </a:r>
            <a:r>
              <a:rPr lang="en-GB" sz="1000" dirty="0">
                <a:solidFill>
                  <a:srgbClr val="54585A"/>
                </a:solidFill>
                <a:latin typeface="Arial"/>
                <a:cs typeface="Arial"/>
              </a:rPr>
              <a:t>Royal Society of Chemistry</a:t>
            </a:r>
            <a:endParaRPr lang="en-US" sz="1000" dirty="0"/>
          </a:p>
        </p:txBody>
      </p:sp>
    </p:spTree>
    <p:extLst>
      <p:ext uri="{BB962C8B-B14F-4D97-AF65-F5344CB8AC3E}">
        <p14:creationId xmlns:p14="http://schemas.microsoft.com/office/powerpoint/2010/main" val="290822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5D8E05F5-5FD9-471E-77D5-8483F2C1328C}"/>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08495" y="2105519"/>
            <a:ext cx="2639469" cy="3520691"/>
          </a:xfrm>
          <a:prstGeom prst="rect">
            <a:avLst/>
          </a:prstGeom>
        </p:spPr>
      </p:pic>
      <p:pic>
        <p:nvPicPr>
          <p:cNvPr id="17" name="Picture 16">
            <a:extLst>
              <a:ext uri="{FF2B5EF4-FFF2-40B4-BE49-F238E27FC236}">
                <a16:creationId xmlns:a16="http://schemas.microsoft.com/office/drawing/2014/main" id="{A93ADF87-0FFC-54A6-CC40-3293A6FCC897}"/>
              </a:ex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81278" y="2098051"/>
            <a:ext cx="2599766" cy="3539036"/>
          </a:xfrm>
          <a:prstGeom prst="rect">
            <a:avLst/>
          </a:prstGeom>
        </p:spPr>
      </p:pic>
      <p:sp>
        <p:nvSpPr>
          <p:cNvPr id="26" name="Title 13">
            <a:extLst>
              <a:ext uri="{FF2B5EF4-FFF2-40B4-BE49-F238E27FC236}">
                <a16:creationId xmlns:a16="http://schemas.microsoft.com/office/drawing/2014/main" id="{27A8C237-EAFC-8D59-BFE6-1C16AC9D3FBB}"/>
              </a:ext>
              <a:ext uri="{C183D7F6-B498-43B3-948B-1728B52AA6E4}">
                <adec:decorative xmlns:adec="http://schemas.microsoft.com/office/drawing/2017/decorative" val="0"/>
              </a:ext>
            </a:extLst>
          </p:cNvPr>
          <p:cNvSpPr>
            <a:spLocks noGrp="1"/>
          </p:cNvSpPr>
          <p:nvPr>
            <p:ph type="title"/>
          </p:nvPr>
        </p:nvSpPr>
        <p:spPr>
          <a:xfrm>
            <a:off x="1470707" y="273943"/>
            <a:ext cx="9000000" cy="439200"/>
          </a:xfrm>
        </p:spPr>
        <p:txBody>
          <a:bodyPr vert="horz" lIns="0" tIns="0" rIns="0" bIns="0" rtlCol="0" anchor="b" anchorCtr="0">
            <a:noAutofit/>
          </a:bodyPr>
          <a:lstStyle/>
          <a:p>
            <a:pPr algn="ctr"/>
            <a:r>
              <a:rPr lang="en-GB" dirty="0">
                <a:latin typeface="+mn-lt"/>
              </a:rPr>
              <a:t>Method part 2 </a:t>
            </a:r>
          </a:p>
        </p:txBody>
      </p:sp>
      <p:sp>
        <p:nvSpPr>
          <p:cNvPr id="13" name="TextBox 12">
            <a:extLst>
              <a:ext uri="{FF2B5EF4-FFF2-40B4-BE49-F238E27FC236}">
                <a16:creationId xmlns:a16="http://schemas.microsoft.com/office/drawing/2014/main" id="{C0E422CB-D17E-C151-5B2F-EEEC089038F2}"/>
              </a:ext>
            </a:extLst>
          </p:cNvPr>
          <p:cNvSpPr txBox="1"/>
          <p:nvPr/>
        </p:nvSpPr>
        <p:spPr>
          <a:xfrm>
            <a:off x="369497" y="736177"/>
            <a:ext cx="2759727" cy="1631216"/>
          </a:xfrm>
          <a:prstGeom prst="rect">
            <a:avLst/>
          </a:prstGeom>
          <a:noFill/>
        </p:spPr>
        <p:txBody>
          <a:bodyPr wrap="square" rtlCol="0">
            <a:spAutoFit/>
          </a:bodyPr>
          <a:lstStyle/>
          <a:p>
            <a:pPr algn="ctr"/>
            <a:r>
              <a:rPr lang="en-GB" sz="2000" dirty="0">
                <a:solidFill>
                  <a:srgbClr val="54585A"/>
                </a:solidFill>
                <a:latin typeface="Arial" panose="020B0604020202020204" pitchFamily="34" charset="0"/>
                <a:cs typeface="Arial" panose="020B0604020202020204" pitchFamily="34" charset="0"/>
              </a:rPr>
              <a:t>5. Pour in a pan on a medium-high heat with continuous stirring.</a:t>
            </a:r>
          </a:p>
          <a:p>
            <a:endParaRPr lang="en-GB" sz="2000" dirty="0">
              <a:solidFill>
                <a:srgbClr val="54585A"/>
              </a:solidFill>
              <a:latin typeface="Arial" panose="020B0604020202020204" pitchFamily="34" charset="0"/>
              <a:cs typeface="Arial" panose="020B0604020202020204" pitchFamily="34" charset="0"/>
            </a:endParaRPr>
          </a:p>
          <a:p>
            <a:endParaRPr lang="en-GB" sz="2000" dirty="0">
              <a:solidFill>
                <a:srgbClr val="54585A"/>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D310BCF9-0AE1-5B14-A708-9D14F2682212}"/>
              </a:ext>
            </a:extLst>
          </p:cNvPr>
          <p:cNvSpPr txBox="1"/>
          <p:nvPr/>
        </p:nvSpPr>
        <p:spPr>
          <a:xfrm>
            <a:off x="3370941" y="736177"/>
            <a:ext cx="2599766" cy="1938992"/>
          </a:xfrm>
          <a:prstGeom prst="rect">
            <a:avLst/>
          </a:prstGeom>
          <a:noFill/>
        </p:spPr>
        <p:txBody>
          <a:bodyPr wrap="square" rtlCol="0">
            <a:spAutoFit/>
          </a:bodyPr>
          <a:lstStyle/>
          <a:p>
            <a:pPr algn="ctr"/>
            <a:r>
              <a:rPr lang="en-GB" sz="2000" dirty="0">
                <a:solidFill>
                  <a:srgbClr val="54585A"/>
                </a:solidFill>
                <a:latin typeface="Arial" panose="020B0604020202020204" pitchFamily="34" charset="0"/>
                <a:cs typeface="Arial" panose="020B0604020202020204" pitchFamily="34" charset="0"/>
              </a:rPr>
              <a:t>6. Stir with a plastic spatula until the mixture thickens </a:t>
            </a:r>
          </a:p>
          <a:p>
            <a:pPr algn="ctr"/>
            <a:r>
              <a:rPr lang="en-GB" sz="2000" dirty="0">
                <a:solidFill>
                  <a:srgbClr val="54585A"/>
                </a:solidFill>
                <a:latin typeface="Arial" panose="020B0604020202020204" pitchFamily="34" charset="0"/>
                <a:cs typeface="Arial" panose="020B0604020202020204" pitchFamily="34" charset="0"/>
              </a:rPr>
              <a:t>(2–5 minutes).</a:t>
            </a:r>
          </a:p>
          <a:p>
            <a:endParaRPr lang="en-GB" sz="2000" dirty="0">
              <a:solidFill>
                <a:srgbClr val="54585A"/>
              </a:solidFill>
              <a:latin typeface="Arial" panose="020B0604020202020204" pitchFamily="34" charset="0"/>
              <a:cs typeface="Arial" panose="020B0604020202020204" pitchFamily="34" charset="0"/>
            </a:endParaRPr>
          </a:p>
          <a:p>
            <a:endParaRPr lang="en-GB" sz="2000" dirty="0">
              <a:solidFill>
                <a:srgbClr val="54585A"/>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E53DBFE9-E957-C20C-8AF2-1CAE8F7C4EC6}"/>
              </a:ext>
            </a:extLst>
          </p:cNvPr>
          <p:cNvSpPr txBox="1"/>
          <p:nvPr/>
        </p:nvSpPr>
        <p:spPr>
          <a:xfrm>
            <a:off x="6117509" y="736177"/>
            <a:ext cx="2901152" cy="1631216"/>
          </a:xfrm>
          <a:prstGeom prst="rect">
            <a:avLst/>
          </a:prstGeom>
          <a:noFill/>
        </p:spPr>
        <p:txBody>
          <a:bodyPr wrap="square" rtlCol="0">
            <a:spAutoFit/>
          </a:bodyPr>
          <a:lstStyle/>
          <a:p>
            <a:pPr algn="ctr"/>
            <a:r>
              <a:rPr lang="en-GB" sz="2000" dirty="0">
                <a:solidFill>
                  <a:srgbClr val="54585A"/>
                </a:solidFill>
                <a:latin typeface="Arial" panose="020B0604020202020204" pitchFamily="34" charset="0"/>
                <a:cs typeface="Arial" panose="020B0604020202020204" pitchFamily="34" charset="0"/>
              </a:rPr>
              <a:t>7. When jelly-like, pour onto greaseproof paper with foil underneath. </a:t>
            </a:r>
          </a:p>
          <a:p>
            <a:endParaRPr lang="en-GB" sz="2000" dirty="0">
              <a:solidFill>
                <a:srgbClr val="54585A"/>
              </a:solidFill>
              <a:latin typeface="Arial" panose="020B0604020202020204" pitchFamily="34" charset="0"/>
              <a:cs typeface="Arial" panose="020B0604020202020204" pitchFamily="34" charset="0"/>
            </a:endParaRPr>
          </a:p>
          <a:p>
            <a:endParaRPr lang="en-GB" sz="2000" dirty="0">
              <a:solidFill>
                <a:srgbClr val="54585A"/>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CD2F24C2-99B3-E3D7-8BCC-9F21CD657B06}"/>
              </a:ext>
            </a:extLst>
          </p:cNvPr>
          <p:cNvSpPr txBox="1"/>
          <p:nvPr/>
        </p:nvSpPr>
        <p:spPr>
          <a:xfrm>
            <a:off x="9041423" y="736177"/>
            <a:ext cx="2699688" cy="1015663"/>
          </a:xfrm>
          <a:prstGeom prst="rect">
            <a:avLst/>
          </a:prstGeom>
          <a:noFill/>
        </p:spPr>
        <p:txBody>
          <a:bodyPr wrap="square" rtlCol="0">
            <a:spAutoFit/>
          </a:bodyPr>
          <a:lstStyle/>
          <a:p>
            <a:pPr algn="ctr"/>
            <a:r>
              <a:rPr lang="en-GB" sz="2000" dirty="0">
                <a:solidFill>
                  <a:srgbClr val="54585A"/>
                </a:solidFill>
                <a:latin typeface="Arial" panose="020B0604020202020204" pitchFamily="34" charset="0"/>
                <a:cs typeface="Arial" panose="020B0604020202020204" pitchFamily="34" charset="0"/>
              </a:rPr>
              <a:t>8. Flatten with a spatula to roughly 8 inches in diameter.</a:t>
            </a:r>
          </a:p>
        </p:txBody>
      </p:sp>
      <p:sp>
        <p:nvSpPr>
          <p:cNvPr id="7" name="Oval 6">
            <a:extLst>
              <a:ext uri="{FF2B5EF4-FFF2-40B4-BE49-F238E27FC236}">
                <a16:creationId xmlns:a16="http://schemas.microsoft.com/office/drawing/2014/main" id="{B2CB3CFE-D515-468B-51D9-17379154A722}"/>
              </a:ext>
              <a:ext uri="{C183D7F6-B498-43B3-948B-1728B52AA6E4}">
                <adec:decorative xmlns:adec="http://schemas.microsoft.com/office/drawing/2017/decorative" val="1"/>
              </a:ext>
            </a:extLst>
          </p:cNvPr>
          <p:cNvSpPr/>
          <p:nvPr/>
        </p:nvSpPr>
        <p:spPr>
          <a:xfrm>
            <a:off x="10144340" y="1722419"/>
            <a:ext cx="1909122" cy="1286933"/>
          </a:xfrm>
          <a:prstGeom prst="ellipse">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497F1F0C-C649-07F4-75A2-DC96D6C8B6DE}"/>
              </a:ext>
            </a:extLst>
          </p:cNvPr>
          <p:cNvSpPr txBox="1"/>
          <p:nvPr/>
        </p:nvSpPr>
        <p:spPr>
          <a:xfrm>
            <a:off x="10178840" y="1934062"/>
            <a:ext cx="1853829" cy="1200329"/>
          </a:xfrm>
          <a:prstGeom prst="rect">
            <a:avLst/>
          </a:prstGeom>
          <a:noFill/>
        </p:spPr>
        <p:txBody>
          <a:bodyPr wrap="square" rtlCol="0">
            <a:spAutoFit/>
          </a:bodyPr>
          <a:lstStyle/>
          <a:p>
            <a:pPr algn="ctr"/>
            <a:r>
              <a:rPr lang="en-GB" dirty="0">
                <a:solidFill>
                  <a:srgbClr val="000000"/>
                </a:solidFill>
                <a:latin typeface="Arial" panose="020B0604020202020204" pitchFamily="34" charset="0"/>
                <a:cs typeface="Arial" panose="020B0604020202020204" pitchFamily="34" charset="0"/>
              </a:rPr>
              <a:t>T</a:t>
            </a:r>
            <a:r>
              <a:rPr lang="en-GB" sz="1800" dirty="0">
                <a:solidFill>
                  <a:srgbClr val="000000"/>
                </a:solidFill>
                <a:latin typeface="Arial" panose="020B0604020202020204" pitchFamily="34" charset="0"/>
                <a:cs typeface="Arial" panose="020B0604020202020204" pitchFamily="34" charset="0"/>
              </a:rPr>
              <a:t>ry to get the same thickness </a:t>
            </a:r>
          </a:p>
          <a:p>
            <a:pPr algn="ctr"/>
            <a:r>
              <a:rPr lang="en-GB" sz="1800" dirty="0">
                <a:solidFill>
                  <a:srgbClr val="000000"/>
                </a:solidFill>
                <a:latin typeface="Arial" panose="020B0604020202020204" pitchFamily="34" charset="0"/>
                <a:cs typeface="Arial" panose="020B0604020202020204" pitchFamily="34" charset="0"/>
              </a:rPr>
              <a:t>all over</a:t>
            </a:r>
          </a:p>
          <a:p>
            <a:pPr algn="ctr"/>
            <a:endParaRPr lang="en-GB" dirty="0"/>
          </a:p>
        </p:txBody>
      </p:sp>
      <p:pic>
        <p:nvPicPr>
          <p:cNvPr id="21" name="Picture 20">
            <a:extLst>
              <a:ext uri="{FF2B5EF4-FFF2-40B4-BE49-F238E27FC236}">
                <a16:creationId xmlns:a16="http://schemas.microsoft.com/office/drawing/2014/main" id="{3B9698F9-6CE3-887B-376F-A20C8B455469}"/>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6207343" y="2105520"/>
            <a:ext cx="2646279" cy="3522753"/>
          </a:xfrm>
          <a:prstGeom prst="rect">
            <a:avLst/>
          </a:prstGeom>
        </p:spPr>
      </p:pic>
      <p:sp>
        <p:nvSpPr>
          <p:cNvPr id="10" name="AutoShape 2">
            <a:extLst>
              <a:ext uri="{FF2B5EF4-FFF2-40B4-BE49-F238E27FC236}">
                <a16:creationId xmlns:a16="http://schemas.microsoft.com/office/drawing/2014/main" id="{643EDD2A-85EB-0119-60FF-8B7C3E9267CB}"/>
              </a:ext>
              <a:ext uri="{C183D7F6-B498-43B3-948B-1728B52AA6E4}">
                <adec:decorative xmlns:adec="http://schemas.microsoft.com/office/drawing/2017/decorative" val="1"/>
              </a:ext>
            </a:extLst>
          </p:cNvPr>
          <p:cNvSpPr>
            <a:spLocks noChangeAspect="1" noChangeArrowheads="1"/>
          </p:cNvSpPr>
          <p:nvPr/>
        </p:nvSpPr>
        <p:spPr bwMode="auto">
          <a:xfrm>
            <a:off x="6233943"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410F9D78-251E-BC79-8E68-59834C190D09}"/>
              </a:ext>
              <a:ext uri="{C183D7F6-B498-43B3-948B-1728B52AA6E4}">
                <adec:decorative xmlns:adec="http://schemas.microsoft.com/office/drawing/2017/decorative" val="1"/>
              </a:ext>
            </a:extLst>
          </p:cNvPr>
          <p:cNvSpPr txBox="1"/>
          <p:nvPr/>
        </p:nvSpPr>
        <p:spPr>
          <a:xfrm>
            <a:off x="8797177" y="5898636"/>
            <a:ext cx="3922301" cy="246221"/>
          </a:xfrm>
          <a:prstGeom prst="rect">
            <a:avLst/>
          </a:prstGeom>
          <a:noFill/>
        </p:spPr>
        <p:txBody>
          <a:bodyPr wrap="square" lIns="91440" tIns="45720" rIns="91440" bIns="45720" rtlCol="0" anchor="t">
            <a:spAutoFit/>
          </a:bodyPr>
          <a:lstStyle/>
          <a:p>
            <a:pPr algn="ctr"/>
            <a:r>
              <a:rPr lang="en-GB" sz="1000" dirty="0">
                <a:solidFill>
                  <a:srgbClr val="54585A"/>
                </a:solidFill>
              </a:rPr>
              <a:t>© </a:t>
            </a:r>
            <a:r>
              <a:rPr lang="en-GB" sz="1000" dirty="0">
                <a:solidFill>
                  <a:srgbClr val="54585A"/>
                </a:solidFill>
                <a:latin typeface="Arial"/>
                <a:cs typeface="Arial"/>
              </a:rPr>
              <a:t>Royal Society of Chemistry</a:t>
            </a:r>
            <a:endParaRPr lang="en-US" sz="1000" dirty="0"/>
          </a:p>
        </p:txBody>
      </p:sp>
      <p:pic>
        <p:nvPicPr>
          <p:cNvPr id="14" name="Picture 13">
            <a:extLst>
              <a:ext uri="{FF2B5EF4-FFF2-40B4-BE49-F238E27FC236}">
                <a16:creationId xmlns:a16="http://schemas.microsoft.com/office/drawing/2014/main" id="{11119E50-901C-064A-5875-7A7C7E6A5510}"/>
              </a:ext>
              <a:ext uri="{C183D7F6-B498-43B3-948B-1728B52AA6E4}">
                <adec:decorative xmlns:adec="http://schemas.microsoft.com/office/drawing/2017/decorative" val="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05962" y="2098051"/>
            <a:ext cx="2645069" cy="3528161"/>
          </a:xfrm>
          <a:prstGeom prst="rect">
            <a:avLst/>
          </a:prstGeom>
        </p:spPr>
      </p:pic>
      <p:sp>
        <p:nvSpPr>
          <p:cNvPr id="5" name="Explosion: 8 Points 4">
            <a:extLst>
              <a:ext uri="{FF2B5EF4-FFF2-40B4-BE49-F238E27FC236}">
                <a16:creationId xmlns:a16="http://schemas.microsoft.com/office/drawing/2014/main" id="{FD0522F1-B9EF-45EB-1C75-E62446685ACA}"/>
              </a:ext>
              <a:ext uri="{C183D7F6-B498-43B3-948B-1728B52AA6E4}">
                <adec:decorative xmlns:adec="http://schemas.microsoft.com/office/drawing/2017/decorative" val="1"/>
              </a:ext>
            </a:extLst>
          </p:cNvPr>
          <p:cNvSpPr/>
          <p:nvPr/>
        </p:nvSpPr>
        <p:spPr>
          <a:xfrm>
            <a:off x="4587370" y="4407551"/>
            <a:ext cx="2894342" cy="1631216"/>
          </a:xfrm>
          <a:prstGeom prst="irregularSeal1">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B9B8DE33-6C9B-4644-DF09-30CD7A5DD837}"/>
              </a:ext>
            </a:extLst>
          </p:cNvPr>
          <p:cNvSpPr txBox="1"/>
          <p:nvPr/>
        </p:nvSpPr>
        <p:spPr>
          <a:xfrm>
            <a:off x="5141850" y="4872517"/>
            <a:ext cx="1780462" cy="646331"/>
          </a:xfrm>
          <a:prstGeom prst="rect">
            <a:avLst/>
          </a:prstGeom>
          <a:noFill/>
        </p:spPr>
        <p:txBody>
          <a:bodyPr wrap="square" rtlCol="0">
            <a:spAutoFit/>
          </a:bodyPr>
          <a:lstStyle/>
          <a:p>
            <a:r>
              <a:rPr lang="en-GB" sz="1800" dirty="0">
                <a:solidFill>
                  <a:srgbClr val="000000"/>
                </a:solidFill>
                <a:latin typeface="Arial" panose="020B0604020202020204" pitchFamily="34" charset="0"/>
                <a:cs typeface="Arial" panose="020B0604020202020204" pitchFamily="34" charset="0"/>
              </a:rPr>
              <a:t>Do not let the mixture boil dry</a:t>
            </a:r>
            <a:endParaRPr lang="en-GB" dirty="0">
              <a:solidFill>
                <a:srgbClr val="000000"/>
              </a:solidFill>
            </a:endParaRPr>
          </a:p>
        </p:txBody>
      </p:sp>
    </p:spTree>
    <p:extLst>
      <p:ext uri="{BB962C8B-B14F-4D97-AF65-F5344CB8AC3E}">
        <p14:creationId xmlns:p14="http://schemas.microsoft.com/office/powerpoint/2010/main" val="301447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8A624EE-4934-3FF0-F3F8-D560C15DF85B}"/>
              </a:ext>
              <a:ext uri="{C183D7F6-B498-43B3-948B-1728B52AA6E4}">
                <adec:decorative xmlns:adec="http://schemas.microsoft.com/office/drawing/2017/decorative" val="0"/>
              </a:ext>
            </a:extLst>
          </p:cNvPr>
          <p:cNvSpPr>
            <a:spLocks noGrp="1"/>
          </p:cNvSpPr>
          <p:nvPr>
            <p:ph type="title"/>
          </p:nvPr>
        </p:nvSpPr>
        <p:spPr>
          <a:xfrm>
            <a:off x="1293992" y="348688"/>
            <a:ext cx="9000000" cy="439200"/>
          </a:xfrm>
        </p:spPr>
        <p:txBody>
          <a:bodyPr vert="horz" lIns="0" tIns="0" rIns="0" bIns="0" rtlCol="0" anchor="b" anchorCtr="0">
            <a:noAutofit/>
          </a:bodyPr>
          <a:lstStyle/>
          <a:p>
            <a:pPr algn="ctr"/>
            <a:r>
              <a:rPr lang="en-GB" dirty="0">
                <a:latin typeface="+mn-lt"/>
              </a:rPr>
              <a:t>Method part 3</a:t>
            </a:r>
          </a:p>
        </p:txBody>
      </p:sp>
      <p:sp>
        <p:nvSpPr>
          <p:cNvPr id="10" name="Text Placeholder 2">
            <a:extLst>
              <a:ext uri="{FF2B5EF4-FFF2-40B4-BE49-F238E27FC236}">
                <a16:creationId xmlns:a16="http://schemas.microsoft.com/office/drawing/2014/main" id="{2C135F11-ABC5-0278-A47D-2C3129EBD3A1}"/>
              </a:ext>
              <a:ext uri="{C183D7F6-B498-43B3-948B-1728B52AA6E4}">
                <adec:decorative xmlns:adec="http://schemas.microsoft.com/office/drawing/2017/decorative" val="1"/>
              </a:ext>
            </a:extLst>
          </p:cNvPr>
          <p:cNvSpPr txBox="1">
            <a:spLocks/>
          </p:cNvSpPr>
          <p:nvPr/>
        </p:nvSpPr>
        <p:spPr>
          <a:xfrm>
            <a:off x="10000901" y="-5808"/>
            <a:ext cx="2196000" cy="529131"/>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defTabSz="914309"/>
            <a:r>
              <a:rPr lang="en-GB" dirty="0">
                <a:solidFill>
                  <a:prstClr val="white"/>
                </a:solidFill>
                <a:latin typeface="Arial" panose="020B0604020202020204" pitchFamily="34" charset="0"/>
                <a:cs typeface="Arial" panose="020B0604020202020204" pitchFamily="34" charset="0"/>
              </a:rPr>
              <a:t>Activity 7</a:t>
            </a:r>
          </a:p>
        </p:txBody>
      </p:sp>
      <p:sp>
        <p:nvSpPr>
          <p:cNvPr id="2" name="TextBox 1">
            <a:extLst>
              <a:ext uri="{FF2B5EF4-FFF2-40B4-BE49-F238E27FC236}">
                <a16:creationId xmlns:a16="http://schemas.microsoft.com/office/drawing/2014/main" id="{FA14CC87-6B20-D28E-4B79-20F7CA85F699}"/>
              </a:ext>
              <a:ext uri="{C183D7F6-B498-43B3-948B-1728B52AA6E4}">
                <adec:decorative xmlns:adec="http://schemas.microsoft.com/office/drawing/2017/decorative" val="1"/>
              </a:ext>
            </a:extLst>
          </p:cNvPr>
          <p:cNvSpPr txBox="1"/>
          <p:nvPr/>
        </p:nvSpPr>
        <p:spPr>
          <a:xfrm>
            <a:off x="9042796" y="6011765"/>
            <a:ext cx="3922301" cy="553998"/>
          </a:xfrm>
          <a:prstGeom prst="rect">
            <a:avLst/>
          </a:prstGeom>
          <a:noFill/>
        </p:spPr>
        <p:txBody>
          <a:bodyPr wrap="square" lIns="91440" tIns="45720" rIns="91440" bIns="45720" rtlCol="0" anchor="t">
            <a:spAutoFit/>
          </a:bodyPr>
          <a:lstStyle/>
          <a:p>
            <a:pPr algn="ctr"/>
            <a:r>
              <a:rPr lang="en-GB" sz="1000" dirty="0">
                <a:solidFill>
                  <a:srgbClr val="54585A"/>
                </a:solidFill>
              </a:rPr>
              <a:t>© </a:t>
            </a:r>
            <a:r>
              <a:rPr lang="en-GB" sz="1000" dirty="0">
                <a:solidFill>
                  <a:srgbClr val="54585A"/>
                </a:solidFill>
                <a:latin typeface="Arial"/>
                <a:cs typeface="Arial"/>
              </a:rPr>
              <a:t>Royal Society of Chemistry</a:t>
            </a:r>
            <a:endParaRPr lang="en-US" sz="1000" dirty="0"/>
          </a:p>
          <a:p>
            <a:endParaRPr lang="en-GB" sz="2000" dirty="0">
              <a:solidFill>
                <a:srgbClr val="54585A"/>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E4574AA5-9ED1-2AFB-2B12-5AFE62A0375A}"/>
              </a:ext>
            </a:extLst>
          </p:cNvPr>
          <p:cNvSpPr txBox="1"/>
          <p:nvPr/>
        </p:nvSpPr>
        <p:spPr>
          <a:xfrm>
            <a:off x="269804" y="907138"/>
            <a:ext cx="11652391" cy="1200329"/>
          </a:xfrm>
          <a:prstGeom prst="rect">
            <a:avLst/>
          </a:prstGeom>
          <a:noFill/>
        </p:spPr>
        <p:txBody>
          <a:bodyPr wrap="square" rtlCol="0">
            <a:spAutoFit/>
          </a:bodyPr>
          <a:lstStyle/>
          <a:p>
            <a:r>
              <a:rPr lang="en-GB" sz="2400" dirty="0">
                <a:solidFill>
                  <a:srgbClr val="54585A"/>
                </a:solidFill>
                <a:cs typeface="Arial" panose="020B0604020202020204" pitchFamily="34" charset="0"/>
              </a:rPr>
              <a:t>9. Leave to dry for 7</a:t>
            </a:r>
            <a:r>
              <a:rPr lang="en-GB" sz="2400" dirty="0">
                <a:solidFill>
                  <a:srgbClr val="54585A"/>
                </a:solidFill>
                <a:cs typeface="Times New Roman" panose="02020603050405020304" pitchFamily="18" charset="0"/>
              </a:rPr>
              <a:t>–</a:t>
            </a:r>
            <a:r>
              <a:rPr lang="en-GB" sz="2400" dirty="0">
                <a:solidFill>
                  <a:srgbClr val="54585A"/>
                </a:solidFill>
                <a:cs typeface="Arial" panose="020B0604020202020204" pitchFamily="34" charset="0"/>
              </a:rPr>
              <a:t>14 days, depending how thickly you spread the potato plastic.</a:t>
            </a:r>
          </a:p>
          <a:p>
            <a:endParaRPr lang="en-GB" sz="2400" dirty="0">
              <a:solidFill>
                <a:srgbClr val="54585A"/>
              </a:solidFill>
              <a:latin typeface="Arial" panose="020B0604020202020204" pitchFamily="34" charset="0"/>
              <a:cs typeface="Arial" panose="020B0604020202020204" pitchFamily="34" charset="0"/>
            </a:endParaRPr>
          </a:p>
          <a:p>
            <a:endParaRPr lang="en-GB" sz="2400" dirty="0">
              <a:solidFill>
                <a:srgbClr val="54585A"/>
              </a:solidFill>
              <a:latin typeface="Arial" panose="020B0604020202020204" pitchFamily="34" charset="0"/>
              <a:cs typeface="Arial" panose="020B0604020202020204" pitchFamily="34" charset="0"/>
            </a:endParaRPr>
          </a:p>
        </p:txBody>
      </p:sp>
      <p:sp>
        <p:nvSpPr>
          <p:cNvPr id="5" name="AutoShape 2">
            <a:extLst>
              <a:ext uri="{FF2B5EF4-FFF2-40B4-BE49-F238E27FC236}">
                <a16:creationId xmlns:a16="http://schemas.microsoft.com/office/drawing/2014/main" id="{F0706678-553D-EBBC-6D5B-25CA453AF10C}"/>
              </a:ext>
              <a:ext uri="{C183D7F6-B498-43B3-948B-1728B52AA6E4}">
                <adec:decorative xmlns:adec="http://schemas.microsoft.com/office/drawing/2017/decorative" val="1"/>
              </a:ext>
            </a:extLst>
          </p:cNvPr>
          <p:cNvSpPr>
            <a:spLocks noChangeAspect="1" noChangeArrowheads="1"/>
          </p:cNvSpPr>
          <p:nvPr/>
        </p:nvSpPr>
        <p:spPr bwMode="auto">
          <a:xfrm>
            <a:off x="6572174" y="3577036"/>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4BC6522C-2570-A2D8-ACEF-5B3E37ADCC3A}"/>
              </a:ext>
              <a:ext uri="{C183D7F6-B498-43B3-948B-1728B52AA6E4}">
                <adec:decorative xmlns:adec="http://schemas.microsoft.com/office/drawing/2017/decorative" val="1"/>
              </a:ext>
            </a:extLst>
          </p:cNvPr>
          <p:cNvGrpSpPr/>
          <p:nvPr/>
        </p:nvGrpSpPr>
        <p:grpSpPr>
          <a:xfrm>
            <a:off x="2112690" y="1738620"/>
            <a:ext cx="2599766" cy="3006479"/>
            <a:chOff x="2273828" y="1345907"/>
            <a:chExt cx="2599766" cy="3006479"/>
          </a:xfrm>
        </p:grpSpPr>
        <p:sp>
          <p:nvSpPr>
            <p:cNvPr id="12" name="TextBox 11">
              <a:extLst>
                <a:ext uri="{FF2B5EF4-FFF2-40B4-BE49-F238E27FC236}">
                  <a16:creationId xmlns:a16="http://schemas.microsoft.com/office/drawing/2014/main" id="{40BDDF34-53E4-FF93-AEB7-FE90FA673811}"/>
                </a:ext>
              </a:extLst>
            </p:cNvPr>
            <p:cNvSpPr txBox="1"/>
            <p:nvPr/>
          </p:nvSpPr>
          <p:spPr>
            <a:xfrm>
              <a:off x="2273828" y="3336723"/>
              <a:ext cx="2599766" cy="1015663"/>
            </a:xfrm>
            <a:prstGeom prst="rect">
              <a:avLst/>
            </a:prstGeom>
            <a:noFill/>
          </p:spPr>
          <p:txBody>
            <a:bodyPr wrap="square" rtlCol="0">
              <a:spAutoFit/>
            </a:bodyPr>
            <a:lstStyle/>
            <a:p>
              <a:pPr algn="ctr"/>
              <a:r>
                <a:rPr lang="en-GB" sz="2000">
                  <a:solidFill>
                    <a:srgbClr val="54585A"/>
                  </a:solidFill>
                  <a:latin typeface="Arial" panose="020B0604020202020204" pitchFamily="34" charset="0"/>
                  <a:cs typeface="Arial" panose="020B0604020202020204" pitchFamily="34" charset="0"/>
                </a:rPr>
                <a:t>Day 5</a:t>
              </a:r>
            </a:p>
            <a:p>
              <a:endParaRPr lang="en-GB" sz="2000">
                <a:solidFill>
                  <a:srgbClr val="54585A"/>
                </a:solidFill>
                <a:latin typeface="Arial" panose="020B0604020202020204" pitchFamily="34" charset="0"/>
                <a:cs typeface="Arial" panose="020B0604020202020204" pitchFamily="34" charset="0"/>
              </a:endParaRPr>
            </a:p>
            <a:p>
              <a:endParaRPr lang="en-GB" sz="2000">
                <a:solidFill>
                  <a:srgbClr val="54585A"/>
                </a:solidFill>
                <a:latin typeface="Arial" panose="020B0604020202020204" pitchFamily="34" charset="0"/>
                <a:cs typeface="Arial" panose="020B0604020202020204" pitchFamily="34" charset="0"/>
              </a:endParaRPr>
            </a:p>
          </p:txBody>
        </p:sp>
        <p:pic>
          <p:nvPicPr>
            <p:cNvPr id="13" name="Picture 12">
              <a:extLst>
                <a:ext uri="{FF2B5EF4-FFF2-40B4-BE49-F238E27FC236}">
                  <a16:creationId xmlns:a16="http://schemas.microsoft.com/office/drawing/2014/main" id="{A38AA028-CD00-36F2-DA04-FB2C57555F6F}"/>
                </a:ext>
              </a:extLst>
            </p:cNvPr>
            <p:cNvPicPr>
              <a:picLocks noChangeAspect="1"/>
            </p:cNvPicPr>
            <p:nvPr/>
          </p:nvPicPr>
          <p:blipFill>
            <a:blip r:embed="rId3"/>
            <a:stretch>
              <a:fillRect/>
            </a:stretch>
          </p:blipFill>
          <p:spPr>
            <a:xfrm>
              <a:off x="2357077" y="1345907"/>
              <a:ext cx="2433269" cy="1877849"/>
            </a:xfrm>
            <a:prstGeom prst="rect">
              <a:avLst/>
            </a:prstGeom>
          </p:spPr>
        </p:pic>
      </p:grpSp>
      <p:grpSp>
        <p:nvGrpSpPr>
          <p:cNvPr id="7" name="Group 6" descr="Image showing comparison of plastic on day 5 and day 10.">
            <a:extLst>
              <a:ext uri="{FF2B5EF4-FFF2-40B4-BE49-F238E27FC236}">
                <a16:creationId xmlns:a16="http://schemas.microsoft.com/office/drawing/2014/main" id="{0FD377B1-EE6C-EE27-F173-7319DA085DE2}"/>
              </a:ext>
            </a:extLst>
          </p:cNvPr>
          <p:cNvGrpSpPr/>
          <p:nvPr/>
        </p:nvGrpSpPr>
        <p:grpSpPr>
          <a:xfrm>
            <a:off x="6643268" y="1699178"/>
            <a:ext cx="2599766" cy="3045921"/>
            <a:chOff x="6804406" y="1306465"/>
            <a:chExt cx="2599766" cy="3045921"/>
          </a:xfrm>
        </p:grpSpPr>
        <p:sp>
          <p:nvSpPr>
            <p:cNvPr id="9" name="TextBox 8">
              <a:extLst>
                <a:ext uri="{FF2B5EF4-FFF2-40B4-BE49-F238E27FC236}">
                  <a16:creationId xmlns:a16="http://schemas.microsoft.com/office/drawing/2014/main" id="{FB52DD50-9DD8-1543-5679-D86937A783C1}"/>
                </a:ext>
              </a:extLst>
            </p:cNvPr>
            <p:cNvSpPr txBox="1"/>
            <p:nvPr/>
          </p:nvSpPr>
          <p:spPr>
            <a:xfrm>
              <a:off x="6804406" y="3336723"/>
              <a:ext cx="2599766" cy="1015663"/>
            </a:xfrm>
            <a:prstGeom prst="rect">
              <a:avLst/>
            </a:prstGeom>
            <a:noFill/>
          </p:spPr>
          <p:txBody>
            <a:bodyPr wrap="square" rtlCol="0">
              <a:spAutoFit/>
            </a:bodyPr>
            <a:lstStyle/>
            <a:p>
              <a:pPr algn="ctr"/>
              <a:r>
                <a:rPr lang="en-GB" sz="2000">
                  <a:solidFill>
                    <a:srgbClr val="54585A"/>
                  </a:solidFill>
                  <a:latin typeface="Arial" panose="020B0604020202020204" pitchFamily="34" charset="0"/>
                  <a:cs typeface="Arial" panose="020B0604020202020204" pitchFamily="34" charset="0"/>
                </a:rPr>
                <a:t>Day 10</a:t>
              </a:r>
            </a:p>
            <a:p>
              <a:endParaRPr lang="en-GB" sz="2000">
                <a:solidFill>
                  <a:srgbClr val="54585A"/>
                </a:solidFill>
                <a:latin typeface="Arial" panose="020B0604020202020204" pitchFamily="34" charset="0"/>
                <a:cs typeface="Arial" panose="020B0604020202020204" pitchFamily="34" charset="0"/>
              </a:endParaRPr>
            </a:p>
            <a:p>
              <a:endParaRPr lang="en-GB" sz="2000">
                <a:solidFill>
                  <a:srgbClr val="54585A"/>
                </a:solidFill>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9D1C55DE-AE67-21D8-F759-AE2C243C6992}"/>
                </a:ext>
              </a:extLst>
            </p:cNvPr>
            <p:cNvPicPr>
              <a:picLocks noChangeAspect="1"/>
            </p:cNvPicPr>
            <p:nvPr/>
          </p:nvPicPr>
          <p:blipFill>
            <a:blip r:embed="rId4"/>
            <a:stretch>
              <a:fillRect/>
            </a:stretch>
          </p:blipFill>
          <p:spPr>
            <a:xfrm>
              <a:off x="6804406" y="1306465"/>
              <a:ext cx="2444546" cy="1917291"/>
            </a:xfrm>
            <a:prstGeom prst="rect">
              <a:avLst/>
            </a:prstGeom>
          </p:spPr>
        </p:pic>
      </p:grpSp>
      <p:sp>
        <p:nvSpPr>
          <p:cNvPr id="8" name="TextBox 7">
            <a:extLst>
              <a:ext uri="{FF2B5EF4-FFF2-40B4-BE49-F238E27FC236}">
                <a16:creationId xmlns:a16="http://schemas.microsoft.com/office/drawing/2014/main" id="{21D39826-3D19-1F94-91FB-A68655BAD633}"/>
              </a:ext>
            </a:extLst>
          </p:cNvPr>
          <p:cNvSpPr txBox="1"/>
          <p:nvPr/>
        </p:nvSpPr>
        <p:spPr>
          <a:xfrm>
            <a:off x="943754" y="4622318"/>
            <a:ext cx="9982221" cy="830997"/>
          </a:xfrm>
          <a:prstGeom prst="rect">
            <a:avLst/>
          </a:prstGeom>
          <a:noFill/>
        </p:spPr>
        <p:txBody>
          <a:bodyPr wrap="none" rtlCol="0">
            <a:spAutoFit/>
          </a:bodyPr>
          <a:lstStyle/>
          <a:p>
            <a:pPr marL="342900" indent="-342900">
              <a:buFont typeface="Arial" panose="020B0604020202020204" pitchFamily="34" charset="0"/>
              <a:buChar char="•"/>
            </a:pPr>
            <a:r>
              <a:rPr lang="en-GB" sz="2400" dirty="0">
                <a:solidFill>
                  <a:srgbClr val="54585A"/>
                </a:solidFill>
                <a:latin typeface="Arial" panose="020B0604020202020204" pitchFamily="34" charset="0"/>
                <a:cs typeface="Arial" panose="020B0604020202020204" pitchFamily="34" charset="0"/>
              </a:rPr>
              <a:t>What would be the best use for these plastics?</a:t>
            </a:r>
          </a:p>
          <a:p>
            <a:pPr marL="342900" indent="-342900">
              <a:buFont typeface="Arial" panose="020B0604020202020204" pitchFamily="34" charset="0"/>
              <a:buChar char="•"/>
            </a:pPr>
            <a:r>
              <a:rPr lang="en-GB" sz="2400" dirty="0">
                <a:solidFill>
                  <a:srgbClr val="54585A"/>
                </a:solidFill>
                <a:latin typeface="Arial" panose="020B0604020202020204" pitchFamily="34" charset="0"/>
                <a:cs typeface="Arial" panose="020B0604020202020204" pitchFamily="34" charset="0"/>
              </a:rPr>
              <a:t>Can you think of some advantages and disadvantages of bioplastics?</a:t>
            </a:r>
          </a:p>
        </p:txBody>
      </p:sp>
    </p:spTree>
    <p:extLst>
      <p:ext uri="{BB962C8B-B14F-4D97-AF65-F5344CB8AC3E}">
        <p14:creationId xmlns:p14="http://schemas.microsoft.com/office/powerpoint/2010/main" val="22893313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32ADA1-5571-96AE-1F89-D986E201FFB8}"/>
              </a:ext>
            </a:extLst>
          </p:cNvPr>
          <p:cNvSpPr>
            <a:spLocks noGrp="1"/>
          </p:cNvSpPr>
          <p:nvPr>
            <p:ph type="title" idx="4294967295"/>
          </p:nvPr>
        </p:nvSpPr>
        <p:spPr>
          <a:xfrm>
            <a:off x="0" y="-1325563"/>
            <a:ext cx="10515600" cy="1325563"/>
          </a:xfrm>
        </p:spPr>
        <p:txBody>
          <a:bodyPr vert="horz" lIns="91440" tIns="45720" rIns="91440" bIns="45720" rtlCol="0" anchor="b">
            <a:normAutofit/>
          </a:bodyPr>
          <a:lstStyle/>
          <a:p>
            <a:r>
              <a:rPr lang="en-GB" dirty="0"/>
              <a:t>A future in chemistry</a:t>
            </a:r>
          </a:p>
        </p:txBody>
      </p:sp>
      <p:pic>
        <p:nvPicPr>
          <p:cNvPr id="7" name="Picture 6" descr="Image showing front page of RSC's A future in chemistry website.">
            <a:extLst>
              <a:ext uri="{FF2B5EF4-FFF2-40B4-BE49-F238E27FC236}">
                <a16:creationId xmlns:a16="http://schemas.microsoft.com/office/drawing/2014/main" id="{9E0878E5-D4B4-4D20-82FE-6C379842379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65268" y="0"/>
            <a:ext cx="8661464" cy="6494249"/>
          </a:xfrm>
          <a:prstGeom prst="rect">
            <a:avLst/>
          </a:prstGeom>
        </p:spPr>
      </p:pic>
      <p:sp>
        <p:nvSpPr>
          <p:cNvPr id="2" name="TextBox 1">
            <a:extLst>
              <a:ext uri="{FF2B5EF4-FFF2-40B4-BE49-F238E27FC236}">
                <a16:creationId xmlns:a16="http://schemas.microsoft.com/office/drawing/2014/main" id="{8DA89FE3-62C7-7916-BA85-EACC6A16229E}"/>
              </a:ext>
              <a:ext uri="{C183D7F6-B498-43B3-948B-1728B52AA6E4}">
                <adec:decorative xmlns:adec="http://schemas.microsoft.com/office/drawing/2017/decorative" val="1"/>
              </a:ext>
            </a:extLst>
          </p:cNvPr>
          <p:cNvSpPr txBox="1"/>
          <p:nvPr/>
        </p:nvSpPr>
        <p:spPr>
          <a:xfrm>
            <a:off x="5876622" y="6488668"/>
            <a:ext cx="6096605" cy="369332"/>
          </a:xfrm>
          <a:prstGeom prst="rect">
            <a:avLst/>
          </a:prstGeom>
          <a:noFill/>
        </p:spPr>
        <p:txBody>
          <a:bodyPr wrap="none" rtlCol="0">
            <a:spAutoFit/>
          </a:bodyPr>
          <a:lstStyle/>
          <a:p>
            <a:r>
              <a:rPr lang="en-GB" dirty="0">
                <a:solidFill>
                  <a:schemeClr val="bg1"/>
                </a:solidFill>
              </a:rPr>
              <a:t>Visit </a:t>
            </a:r>
            <a:r>
              <a:rPr lang="en-GB" i="1" dirty="0">
                <a:solidFill>
                  <a:schemeClr val="bg1"/>
                </a:solidFill>
              </a:rPr>
              <a:t>A future in chemistry</a:t>
            </a:r>
            <a:r>
              <a:rPr lang="en-GB" dirty="0">
                <a:solidFill>
                  <a:schemeClr val="bg1"/>
                </a:solidFill>
              </a:rPr>
              <a:t>: </a:t>
            </a:r>
            <a:r>
              <a:rPr lang="en-GB" dirty="0">
                <a:solidFill>
                  <a:schemeClr val="bg1"/>
                </a:solidFill>
                <a:hlinkClick r:id="rId4">
                  <a:extLst>
                    <a:ext uri="{A12FA001-AC4F-418D-AE19-62706E023703}">
                      <ahyp:hlinkClr xmlns:ahyp="http://schemas.microsoft.com/office/drawing/2018/hyperlinkcolor" val="tx"/>
                    </a:ext>
                  </a:extLst>
                </a:hlinkClick>
              </a:rPr>
              <a:t>edu.rsc.org/future-in-chemistry/</a:t>
            </a:r>
            <a:endParaRPr lang="en-GB" dirty="0">
              <a:solidFill>
                <a:schemeClr val="bg1"/>
              </a:solidFill>
            </a:endParaRPr>
          </a:p>
        </p:txBody>
      </p:sp>
    </p:spTree>
    <p:extLst>
      <p:ext uri="{BB962C8B-B14F-4D97-AF65-F5344CB8AC3E}">
        <p14:creationId xmlns:p14="http://schemas.microsoft.com/office/powerpoint/2010/main" val="1089051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 showing a future in chemistry careers game.">
            <a:extLst>
              <a:ext uri="{FF2B5EF4-FFF2-40B4-BE49-F238E27FC236}">
                <a16:creationId xmlns:a16="http://schemas.microsoft.com/office/drawing/2014/main" id="{94081FA3-6C58-3188-3677-A4317FBB23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946" y="171532"/>
            <a:ext cx="10921854" cy="6143543"/>
          </a:xfrm>
          <a:prstGeom prst="rect">
            <a:avLst/>
          </a:prstGeom>
          <a:noFill/>
          <a:extLst>
            <a:ext uri="{909E8E84-426E-40DD-AFC4-6F175D3DCCD1}">
              <a14:hiddenFill xmlns:a14="http://schemas.microsoft.com/office/drawing/2010/main">
                <a:solidFill>
                  <a:srgbClr val="FFFFFF"/>
                </a:solidFill>
              </a14:hiddenFill>
            </a:ext>
          </a:extLst>
        </p:spPr>
      </p:pic>
      <p:sp>
        <p:nvSpPr>
          <p:cNvPr id="10" name="Text Placeholder 2">
            <a:extLst>
              <a:ext uri="{FF2B5EF4-FFF2-40B4-BE49-F238E27FC236}">
                <a16:creationId xmlns:a16="http://schemas.microsoft.com/office/drawing/2014/main" id="{2C135F11-ABC5-0278-A47D-2C3129EBD3A1}"/>
              </a:ext>
              <a:ext uri="{C183D7F6-B498-43B3-948B-1728B52AA6E4}">
                <adec:decorative xmlns:adec="http://schemas.microsoft.com/office/drawing/2017/decorative" val="1"/>
              </a:ext>
            </a:extLst>
          </p:cNvPr>
          <p:cNvSpPr txBox="1">
            <a:spLocks/>
          </p:cNvSpPr>
          <p:nvPr/>
        </p:nvSpPr>
        <p:spPr>
          <a:xfrm>
            <a:off x="10000901" y="-5808"/>
            <a:ext cx="2196000" cy="529131"/>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defTabSz="914309"/>
            <a:r>
              <a:rPr lang="en-GB" dirty="0">
                <a:solidFill>
                  <a:prstClr val="white"/>
                </a:solidFill>
                <a:latin typeface="Arial" panose="020B0604020202020204" pitchFamily="34" charset="0"/>
                <a:cs typeface="Arial" panose="020B0604020202020204" pitchFamily="34" charset="0"/>
              </a:rPr>
              <a:t>Activity 7</a:t>
            </a:r>
          </a:p>
        </p:txBody>
      </p:sp>
      <p:sp>
        <p:nvSpPr>
          <p:cNvPr id="3" name="Title 1">
            <a:extLst>
              <a:ext uri="{FF2B5EF4-FFF2-40B4-BE49-F238E27FC236}">
                <a16:creationId xmlns:a16="http://schemas.microsoft.com/office/drawing/2014/main" id="{53C2A2FA-DCBA-4CB2-75F5-41CEAD7728F9}"/>
              </a:ext>
            </a:extLst>
          </p:cNvPr>
          <p:cNvSpPr>
            <a:spLocks noGrp="1"/>
          </p:cNvSpPr>
          <p:nvPr>
            <p:ph type="title"/>
          </p:nvPr>
        </p:nvSpPr>
        <p:spPr>
          <a:xfrm>
            <a:off x="305938" y="356198"/>
            <a:ext cx="8940260" cy="1161911"/>
          </a:xfrm>
        </p:spPr>
        <p:txBody>
          <a:bodyPr/>
          <a:lstStyle/>
          <a:p>
            <a:r>
              <a:rPr lang="da" b="1" dirty="0">
                <a:latin typeface="Arial" panose="020B0604020202020204" pitchFamily="34" charset="0"/>
                <a:cs typeface="Arial" panose="020B0604020202020204" pitchFamily="34" charset="0"/>
              </a:rPr>
              <a:t>Game: find your role in fixing the future</a:t>
            </a:r>
            <a:endParaRPr lang="en-US"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2AEF8B19-FAB3-04D8-14EA-403B92156E32}"/>
              </a:ext>
              <a:ext uri="{C183D7F6-B498-43B3-948B-1728B52AA6E4}">
                <adec:decorative xmlns:adec="http://schemas.microsoft.com/office/drawing/2017/decorative" val="1"/>
              </a:ext>
            </a:extLst>
          </p:cNvPr>
          <p:cNvSpPr txBox="1"/>
          <p:nvPr/>
        </p:nvSpPr>
        <p:spPr>
          <a:xfrm>
            <a:off x="6584538" y="5862328"/>
            <a:ext cx="5742082"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Play the game: </a:t>
            </a:r>
            <a:r>
              <a:rPr lang="en-GB" dirty="0">
                <a:latin typeface="Arial" panose="020B0604020202020204" pitchFamily="34" charset="0"/>
                <a:cs typeface="Arial" panose="020B0604020202020204" pitchFamily="34" charset="0"/>
                <a:hlinkClick r:id="rId4"/>
              </a:rPr>
              <a:t>edu.rsc.org/future-in-chemistry/game</a:t>
            </a:r>
            <a:endParaRPr lang="en-GB"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375578D5-C58E-44B4-822D-D901AC216B34}"/>
              </a:ext>
            </a:extLst>
          </p:cNvPr>
          <p:cNvSpPr txBox="1"/>
          <p:nvPr/>
        </p:nvSpPr>
        <p:spPr>
          <a:xfrm>
            <a:off x="3082066" y="3236266"/>
            <a:ext cx="6164132" cy="369332"/>
          </a:xfrm>
          <a:prstGeom prst="rect">
            <a:avLst/>
          </a:prstGeom>
          <a:noFill/>
        </p:spPr>
        <p:txBody>
          <a:bodyPr wrap="square">
            <a:spAutoFit/>
          </a:bodyPr>
          <a:lstStyle/>
          <a:p>
            <a:r>
              <a:rPr lang="en-GB" sz="1800" dirty="0">
                <a:effectLst/>
                <a:latin typeface="Aptos" panose="020B0004020202020204" pitchFamily="34" charset="0"/>
                <a:ea typeface="Aptos" panose="020B0004020202020204" pitchFamily="34" charset="0"/>
                <a:cs typeface="Times New Roman" panose="02020603050405020304" pitchFamily="18" charset="0"/>
              </a:rPr>
              <a:t>–</a:t>
            </a:r>
            <a:endParaRPr lang="en-GB" dirty="0"/>
          </a:p>
        </p:txBody>
      </p:sp>
    </p:spTree>
    <p:extLst>
      <p:ext uri="{BB962C8B-B14F-4D97-AF65-F5344CB8AC3E}">
        <p14:creationId xmlns:p14="http://schemas.microsoft.com/office/powerpoint/2010/main" val="2606381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3">
            <a:extLst>
              <a:ext uri="{FF2B5EF4-FFF2-40B4-BE49-F238E27FC236}">
                <a16:creationId xmlns:a16="http://schemas.microsoft.com/office/drawing/2014/main" id="{73623B7C-DCED-67C2-BCFF-6A3B8D301D3A}"/>
              </a:ext>
            </a:extLst>
          </p:cNvPr>
          <p:cNvSpPr>
            <a:spLocks noGrp="1"/>
          </p:cNvSpPr>
          <p:nvPr>
            <p:ph type="title"/>
          </p:nvPr>
        </p:nvSpPr>
        <p:spPr>
          <a:xfrm>
            <a:off x="838200" y="500062"/>
            <a:ext cx="10515600" cy="770799"/>
          </a:xfrm>
        </p:spPr>
        <p:txBody>
          <a:bodyPr>
            <a:normAutofit/>
          </a:bodyPr>
          <a:lstStyle/>
          <a:p>
            <a:pPr algn="ctr"/>
            <a:r>
              <a:rPr lang="en-GB" sz="3600" dirty="0">
                <a:latin typeface="Arial" panose="020B0604020202020204" pitchFamily="34" charset="0"/>
                <a:cs typeface="Arial" panose="020B0604020202020204" pitchFamily="34" charset="0"/>
              </a:rPr>
              <a:t>In this session</a:t>
            </a:r>
          </a:p>
        </p:txBody>
      </p:sp>
      <p:sp>
        <p:nvSpPr>
          <p:cNvPr id="18" name="Content Placeholder 1">
            <a:extLst>
              <a:ext uri="{FF2B5EF4-FFF2-40B4-BE49-F238E27FC236}">
                <a16:creationId xmlns:a16="http://schemas.microsoft.com/office/drawing/2014/main" id="{476F2FAC-FFD8-2A85-E429-50B9ADF29E88}"/>
              </a:ext>
            </a:extLst>
          </p:cNvPr>
          <p:cNvSpPr>
            <a:spLocks noGrp="1"/>
          </p:cNvSpPr>
          <p:nvPr>
            <p:ph idx="1"/>
          </p:nvPr>
        </p:nvSpPr>
        <p:spPr>
          <a:xfrm>
            <a:off x="838200" y="1495028"/>
            <a:ext cx="9822629" cy="3867944"/>
          </a:xfrm>
        </p:spPr>
        <p:txBody>
          <a:bodyPr vert="horz" lIns="0" tIns="0" rIns="0" bIns="0" rtlCol="0" anchor="t">
            <a:normAutofit/>
          </a:bodyPr>
          <a:lstStyle/>
          <a:p>
            <a:endParaRPr lang="en-GB" dirty="0">
              <a:solidFill>
                <a:srgbClr val="54585A"/>
              </a:solidFill>
            </a:endParaRPr>
          </a:p>
          <a:p>
            <a:pPr marL="457200" indent="-457200">
              <a:buFont typeface="Arial" panose="020B0604020202020204" pitchFamily="34" charset="0"/>
              <a:buChar char="•"/>
            </a:pPr>
            <a:r>
              <a:rPr lang="en-GB" dirty="0">
                <a:solidFill>
                  <a:srgbClr val="54585A"/>
                </a:solidFill>
                <a:latin typeface="Arial"/>
                <a:cs typeface="Arial"/>
              </a:rPr>
              <a:t>Discover how bioplastics offer an alternative to some plastics made from crude oil.</a:t>
            </a:r>
          </a:p>
          <a:p>
            <a:pPr marL="457200" indent="-457200">
              <a:buFont typeface="Arial" panose="020B0604020202020204" pitchFamily="34" charset="0"/>
              <a:buChar char="•"/>
            </a:pPr>
            <a:endParaRPr lang="en-GB" dirty="0">
              <a:solidFill>
                <a:srgbClr val="54585A"/>
              </a:solidFill>
            </a:endParaRPr>
          </a:p>
          <a:p>
            <a:pPr marL="457200" indent="-457200">
              <a:buFont typeface="Arial" panose="020B0604020202020204" pitchFamily="34" charset="0"/>
              <a:buChar char="•"/>
            </a:pPr>
            <a:r>
              <a:rPr lang="en-GB" dirty="0">
                <a:solidFill>
                  <a:srgbClr val="54585A"/>
                </a:solidFill>
                <a:latin typeface="Arial"/>
                <a:cs typeface="Arial"/>
              </a:rPr>
              <a:t>Make a bioplastic and discuss the advantages and disadvantages of plastics made from renewable materials, such as food.</a:t>
            </a:r>
          </a:p>
          <a:p>
            <a:endParaRPr lang="en-GB" dirty="0">
              <a:solidFill>
                <a:srgbClr val="54585A"/>
              </a:solidFill>
            </a:endParaRPr>
          </a:p>
        </p:txBody>
      </p:sp>
    </p:spTree>
    <p:extLst>
      <p:ext uri="{BB962C8B-B14F-4D97-AF65-F5344CB8AC3E}">
        <p14:creationId xmlns:p14="http://schemas.microsoft.com/office/powerpoint/2010/main" val="1478490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7A14CC42-91BF-2F6A-0423-A0A84E0D55F6}"/>
              </a:ext>
            </a:extLst>
          </p:cNvPr>
          <p:cNvSpPr txBox="1">
            <a:spLocks noGrp="1"/>
          </p:cNvSpPr>
          <p:nvPr>
            <p:ph type="title"/>
          </p:nvPr>
        </p:nvSpPr>
        <p:spPr>
          <a:xfrm>
            <a:off x="10000901" y="-5808"/>
            <a:ext cx="2196000" cy="52913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0" marR="0" lvl="0" indent="0" algn="ctr" defTabSz="914309"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300" b="1" i="0" u="none" strike="noStrike" kern="1200" cap="none" spc="0" normalizeH="0" baseline="0" noProof="0" dirty="0">
                <a:ln>
                  <a:noFill/>
                </a:ln>
                <a:solidFill>
                  <a:schemeClr val="bg1"/>
                </a:solidFill>
                <a:effectLst/>
                <a:uLnTx/>
                <a:uFillTx/>
                <a:latin typeface="Source Sans Pro Black" panose="020B0503030403020204" pitchFamily="34" charset="0"/>
                <a:ea typeface="Source Sans Pro Black" panose="020B0503030403020204" pitchFamily="34" charset="0"/>
                <a:cs typeface="+mn-cs"/>
              </a:rPr>
              <a:t>About me</a:t>
            </a:r>
          </a:p>
        </p:txBody>
      </p:sp>
      <p:grpSp>
        <p:nvGrpSpPr>
          <p:cNvPr id="11" name="Group 10" descr="Textbox to be amended">
            <a:extLst>
              <a:ext uri="{FF2B5EF4-FFF2-40B4-BE49-F238E27FC236}">
                <a16:creationId xmlns:a16="http://schemas.microsoft.com/office/drawing/2014/main" id="{19FD8E54-A3CD-3883-246A-5737E3BF5314}"/>
              </a:ext>
            </a:extLst>
          </p:cNvPr>
          <p:cNvGrpSpPr/>
          <p:nvPr/>
        </p:nvGrpSpPr>
        <p:grpSpPr>
          <a:xfrm>
            <a:off x="327049" y="622244"/>
            <a:ext cx="6147538" cy="4969070"/>
            <a:chOff x="390549" y="355544"/>
            <a:chExt cx="6147538" cy="4969070"/>
          </a:xfrm>
        </p:grpSpPr>
        <p:sp>
          <p:nvSpPr>
            <p:cNvPr id="12" name="object 12" descr="Text box with About me where I work and why I do it sections to be amended.">
              <a:extLst>
                <a:ext uri="{FF2B5EF4-FFF2-40B4-BE49-F238E27FC236}">
                  <a16:creationId xmlns:a16="http://schemas.microsoft.com/office/drawing/2014/main" id="{02C47AD6-0B47-6579-54CC-468FEC1E58A7}"/>
                </a:ext>
              </a:extLst>
            </p:cNvPr>
            <p:cNvSpPr txBox="1"/>
            <p:nvPr/>
          </p:nvSpPr>
          <p:spPr>
            <a:xfrm>
              <a:off x="390549" y="4203794"/>
              <a:ext cx="5590527" cy="1120820"/>
            </a:xfrm>
            <a:prstGeom prst="rect">
              <a:avLst/>
            </a:prstGeom>
          </p:spPr>
          <p:txBody>
            <a:bodyPr vert="horz" wrap="square" lIns="0" tIns="12700" rIns="0" bIns="0" rtlCol="0">
              <a:spAutoFit/>
            </a:bodyPr>
            <a:lstStyle/>
            <a:p>
              <a:pPr marL="385445">
                <a:lnSpc>
                  <a:spcPct val="100000"/>
                </a:lnSpc>
                <a:spcBef>
                  <a:spcPts val="1770"/>
                </a:spcBef>
              </a:pPr>
              <a:r>
                <a:rPr lang="en-GB" sz="2400" spc="-20" dirty="0">
                  <a:solidFill>
                    <a:srgbClr val="54585A"/>
                  </a:solidFill>
                  <a:latin typeface="Arial" panose="020B0604020202020204" pitchFamily="34" charset="0"/>
                  <a:cs typeface="Arial" panose="020B0604020202020204" pitchFamily="34" charset="0"/>
                </a:rPr>
                <a:t>What </a:t>
              </a:r>
              <a:r>
                <a:rPr lang="en-GB" sz="2400" spc="-25" dirty="0">
                  <a:solidFill>
                    <a:srgbClr val="54585A"/>
                  </a:solidFill>
                  <a:latin typeface="Arial" panose="020B0604020202020204" pitchFamily="34" charset="0"/>
                  <a:cs typeface="Arial" panose="020B0604020202020204" pitchFamily="34" charset="0"/>
                </a:rPr>
                <a:t>is the impact of what I do,</a:t>
              </a:r>
              <a:r>
                <a:rPr lang="en-GB" sz="2400" dirty="0">
                  <a:solidFill>
                    <a:srgbClr val="54585A"/>
                  </a:solidFill>
                  <a:latin typeface="Arial" panose="020B0604020202020204" pitchFamily="34" charset="0"/>
                  <a:cs typeface="Arial" panose="020B0604020202020204" pitchFamily="34" charset="0"/>
                </a:rPr>
                <a:t> what inspired me to choose my career and w</a:t>
              </a:r>
              <a:r>
                <a:rPr lang="en-GB" sz="2400" spc="-25" dirty="0">
                  <a:solidFill>
                    <a:srgbClr val="54585A"/>
                  </a:solidFill>
                  <a:latin typeface="Arial" panose="020B0604020202020204" pitchFamily="34" charset="0"/>
                  <a:cs typeface="Arial" panose="020B0604020202020204" pitchFamily="34" charset="0"/>
                </a:rPr>
                <a:t>hat I enjoy about it</a:t>
              </a:r>
            </a:p>
          </p:txBody>
        </p:sp>
        <p:sp>
          <p:nvSpPr>
            <p:cNvPr id="13" name="object 6">
              <a:extLst>
                <a:ext uri="{FF2B5EF4-FFF2-40B4-BE49-F238E27FC236}">
                  <a16:creationId xmlns:a16="http://schemas.microsoft.com/office/drawing/2014/main" id="{63236E59-A1BD-8696-25A8-B2066C44D144}"/>
                </a:ext>
              </a:extLst>
            </p:cNvPr>
            <p:cNvSpPr txBox="1">
              <a:spLocks/>
            </p:cNvSpPr>
            <p:nvPr/>
          </p:nvSpPr>
          <p:spPr>
            <a:xfrm>
              <a:off x="746887" y="355544"/>
              <a:ext cx="3251835" cy="443070"/>
            </a:xfrm>
            <a:prstGeom prst="rect">
              <a:avLst/>
            </a:prstGeom>
          </p:spPr>
          <p:txBody>
            <a:bodyPr vert="horz" wrap="square" lIns="0" tIns="12065" rIns="0" bIns="0" rtlCol="0">
              <a:spAutoFit/>
            </a:bodyPr>
            <a:lstStyle>
              <a:lvl1pPr>
                <a:defRPr>
                  <a:latin typeface="+mj-lt"/>
                  <a:ea typeface="+mj-ea"/>
                  <a:cs typeface="+mj-cs"/>
                </a:defRPr>
              </a:lvl1pPr>
            </a:lstStyle>
            <a:p>
              <a:pPr marL="12700">
                <a:spcBef>
                  <a:spcPts val="95"/>
                </a:spcBef>
              </a:pPr>
              <a:r>
                <a:rPr lang="en-GB" sz="2800" b="1" kern="0" spc="-105" dirty="0">
                  <a:solidFill>
                    <a:srgbClr val="004976"/>
                  </a:solidFill>
                  <a:latin typeface="Arial" panose="020B0604020202020204" pitchFamily="34" charset="0"/>
                  <a:cs typeface="Arial" panose="020B0604020202020204" pitchFamily="34" charset="0"/>
                </a:rPr>
                <a:t>About</a:t>
              </a:r>
              <a:r>
                <a:rPr lang="en-GB" sz="2800" b="1" kern="0" spc="-320" dirty="0">
                  <a:solidFill>
                    <a:srgbClr val="004976"/>
                  </a:solidFill>
                  <a:latin typeface="Arial" panose="020B0604020202020204" pitchFamily="34" charset="0"/>
                  <a:cs typeface="Arial" panose="020B0604020202020204" pitchFamily="34" charset="0"/>
                </a:rPr>
                <a:t> </a:t>
              </a:r>
              <a:r>
                <a:rPr lang="en-GB" sz="2800" b="1" kern="0" spc="-180" dirty="0">
                  <a:solidFill>
                    <a:srgbClr val="004976"/>
                  </a:solidFill>
                  <a:latin typeface="Arial" panose="020B0604020202020204" pitchFamily="34" charset="0"/>
                  <a:cs typeface="Arial" panose="020B0604020202020204" pitchFamily="34" charset="0"/>
                </a:rPr>
                <a:t>me</a:t>
              </a:r>
              <a:endParaRPr lang="en-GB" sz="2800" b="1" kern="0" dirty="0">
                <a:solidFill>
                  <a:srgbClr val="004976"/>
                </a:solidFill>
                <a:latin typeface="Arial" panose="020B0604020202020204" pitchFamily="34" charset="0"/>
                <a:cs typeface="Arial" panose="020B0604020202020204" pitchFamily="34" charset="0"/>
              </a:endParaRPr>
            </a:p>
          </p:txBody>
        </p:sp>
        <p:sp>
          <p:nvSpPr>
            <p:cNvPr id="14" name="object 6">
              <a:extLst>
                <a:ext uri="{FF2B5EF4-FFF2-40B4-BE49-F238E27FC236}">
                  <a16:creationId xmlns:a16="http://schemas.microsoft.com/office/drawing/2014/main" id="{8D0C2A02-217B-11BB-7E58-67529DE97B27}"/>
                </a:ext>
              </a:extLst>
            </p:cNvPr>
            <p:cNvSpPr txBox="1">
              <a:spLocks/>
            </p:cNvSpPr>
            <p:nvPr/>
          </p:nvSpPr>
          <p:spPr>
            <a:xfrm>
              <a:off x="746887" y="1644893"/>
              <a:ext cx="5791200" cy="443070"/>
            </a:xfrm>
            <a:prstGeom prst="rect">
              <a:avLst/>
            </a:prstGeom>
          </p:spPr>
          <p:txBody>
            <a:bodyPr vert="horz" wrap="square" lIns="0" tIns="12065" rIns="0" bIns="0" rtlCol="0">
              <a:spAutoFit/>
            </a:bodyPr>
            <a:lstStyle>
              <a:lvl1pPr>
                <a:defRPr sz="10300" b="1" i="0">
                  <a:solidFill>
                    <a:schemeClr val="bg1"/>
                  </a:solidFill>
                  <a:latin typeface="Fresno"/>
                  <a:ea typeface="+mj-ea"/>
                  <a:cs typeface="Fresno"/>
                </a:defRPr>
              </a:lvl1pPr>
            </a:lstStyle>
            <a:p>
              <a:pPr marL="12700">
                <a:spcBef>
                  <a:spcPts val="95"/>
                </a:spcBef>
              </a:pPr>
              <a:r>
                <a:rPr lang="en-GB" sz="2800" kern="0" spc="-105" dirty="0">
                  <a:solidFill>
                    <a:srgbClr val="004976"/>
                  </a:solidFill>
                  <a:latin typeface="Arial" panose="020B0604020202020204" pitchFamily="34" charset="0"/>
                  <a:cs typeface="Arial" panose="020B0604020202020204" pitchFamily="34" charset="0"/>
                </a:rPr>
                <a:t>Where I work</a:t>
              </a:r>
              <a:endParaRPr lang="en-GB" sz="2800" kern="0" dirty="0">
                <a:solidFill>
                  <a:srgbClr val="004976"/>
                </a:solidFill>
                <a:latin typeface="Arial" panose="020B0604020202020204" pitchFamily="34" charset="0"/>
                <a:cs typeface="Arial" panose="020B0604020202020204" pitchFamily="34" charset="0"/>
              </a:endParaRPr>
            </a:p>
          </p:txBody>
        </p:sp>
        <p:sp>
          <p:nvSpPr>
            <p:cNvPr id="15" name="object 12">
              <a:extLst>
                <a:ext uri="{FF2B5EF4-FFF2-40B4-BE49-F238E27FC236}">
                  <a16:creationId xmlns:a16="http://schemas.microsoft.com/office/drawing/2014/main" id="{F767904D-9B74-A91A-0425-FEB84BEE9D83}"/>
                </a:ext>
              </a:extLst>
            </p:cNvPr>
            <p:cNvSpPr txBox="1"/>
            <p:nvPr/>
          </p:nvSpPr>
          <p:spPr>
            <a:xfrm>
              <a:off x="746887" y="2280582"/>
              <a:ext cx="5349113" cy="382156"/>
            </a:xfrm>
            <a:prstGeom prst="rect">
              <a:avLst/>
            </a:prstGeom>
          </p:spPr>
          <p:txBody>
            <a:bodyPr vert="horz" wrap="square" lIns="0" tIns="12700" rIns="0" bIns="0" rtlCol="0">
              <a:spAutoFit/>
            </a:bodyPr>
            <a:lstStyle/>
            <a:p>
              <a:pPr marL="15875">
                <a:spcBef>
                  <a:spcPts val="1770"/>
                </a:spcBef>
              </a:pPr>
              <a:r>
                <a:rPr lang="en-GB" sz="2400" spc="-5" dirty="0">
                  <a:solidFill>
                    <a:srgbClr val="54585A"/>
                  </a:solidFill>
                  <a:latin typeface="Arial" panose="020B0604020202020204" pitchFamily="34" charset="0"/>
                  <a:cs typeface="Arial" panose="020B0604020202020204" pitchFamily="34" charset="0"/>
                </a:rPr>
                <a:t>Company name </a:t>
              </a:r>
              <a:r>
                <a:rPr lang="en-GB" sz="2400" dirty="0">
                  <a:solidFill>
                    <a:srgbClr val="54585A"/>
                  </a:solidFill>
                  <a:latin typeface="Arial" panose="020B0604020202020204" pitchFamily="34" charset="0"/>
                  <a:cs typeface="Arial" panose="020B0604020202020204" pitchFamily="34" charset="0"/>
                </a:rPr>
                <a:t>and w</a:t>
              </a:r>
              <a:r>
                <a:rPr lang="en-GB" sz="2400" spc="-25" dirty="0">
                  <a:solidFill>
                    <a:srgbClr val="54585A"/>
                  </a:solidFill>
                  <a:latin typeface="Arial" panose="020B0604020202020204" pitchFamily="34" charset="0"/>
                  <a:cs typeface="Arial" panose="020B0604020202020204" pitchFamily="34" charset="0"/>
                </a:rPr>
                <a:t>hat I do</a:t>
              </a:r>
              <a:endParaRPr lang="en-GB" sz="2400" dirty="0">
                <a:solidFill>
                  <a:srgbClr val="54585A"/>
                </a:solidFill>
                <a:latin typeface="Arial" panose="020B0604020202020204" pitchFamily="34" charset="0"/>
                <a:cs typeface="Arial" panose="020B0604020202020204" pitchFamily="34" charset="0"/>
              </a:endParaRPr>
            </a:p>
          </p:txBody>
        </p:sp>
        <p:sp>
          <p:nvSpPr>
            <p:cNvPr id="16" name="object 6">
              <a:extLst>
                <a:ext uri="{FF2B5EF4-FFF2-40B4-BE49-F238E27FC236}">
                  <a16:creationId xmlns:a16="http://schemas.microsoft.com/office/drawing/2014/main" id="{5EBDB490-8655-8477-C498-3443EE552266}"/>
                </a:ext>
              </a:extLst>
            </p:cNvPr>
            <p:cNvSpPr txBox="1">
              <a:spLocks/>
            </p:cNvSpPr>
            <p:nvPr/>
          </p:nvSpPr>
          <p:spPr>
            <a:xfrm>
              <a:off x="746887" y="3491647"/>
              <a:ext cx="5791200" cy="443070"/>
            </a:xfrm>
            <a:prstGeom prst="rect">
              <a:avLst/>
            </a:prstGeom>
          </p:spPr>
          <p:txBody>
            <a:bodyPr vert="horz" wrap="square" lIns="0" tIns="12065" rIns="0" bIns="0" rtlCol="0">
              <a:spAutoFit/>
            </a:bodyPr>
            <a:lstStyle>
              <a:lvl1pPr>
                <a:defRPr sz="10300" b="1" i="0">
                  <a:solidFill>
                    <a:schemeClr val="bg1"/>
                  </a:solidFill>
                  <a:latin typeface="Fresno"/>
                  <a:ea typeface="+mj-ea"/>
                  <a:cs typeface="Fresno"/>
                </a:defRPr>
              </a:lvl1pPr>
            </a:lstStyle>
            <a:p>
              <a:pPr marL="12700">
                <a:spcBef>
                  <a:spcPts val="95"/>
                </a:spcBef>
              </a:pPr>
              <a:r>
                <a:rPr lang="en-GB" sz="2800" kern="0" spc="-105" dirty="0">
                  <a:solidFill>
                    <a:srgbClr val="004976"/>
                  </a:solidFill>
                  <a:latin typeface="Arial" panose="020B0604020202020204" pitchFamily="34" charset="0"/>
                  <a:cs typeface="Arial" panose="020B0604020202020204" pitchFamily="34" charset="0"/>
                </a:rPr>
                <a:t>Why I do it</a:t>
              </a:r>
              <a:endParaRPr lang="en-GB" sz="2800" kern="0" dirty="0">
                <a:solidFill>
                  <a:srgbClr val="004976"/>
                </a:solidFill>
                <a:latin typeface="Arial" panose="020B0604020202020204" pitchFamily="34" charset="0"/>
                <a:cs typeface="Arial" panose="020B0604020202020204" pitchFamily="34" charset="0"/>
              </a:endParaRPr>
            </a:p>
          </p:txBody>
        </p:sp>
        <p:sp>
          <p:nvSpPr>
            <p:cNvPr id="17" name="object 12">
              <a:extLst>
                <a:ext uri="{FF2B5EF4-FFF2-40B4-BE49-F238E27FC236}">
                  <a16:creationId xmlns:a16="http://schemas.microsoft.com/office/drawing/2014/main" id="{DC300D3A-C0B9-2674-0816-F3D5667BD2F1}"/>
                </a:ext>
              </a:extLst>
            </p:cNvPr>
            <p:cNvSpPr txBox="1"/>
            <p:nvPr/>
          </p:nvSpPr>
          <p:spPr>
            <a:xfrm>
              <a:off x="746888" y="991233"/>
              <a:ext cx="5234188" cy="382156"/>
            </a:xfrm>
            <a:prstGeom prst="rect">
              <a:avLst/>
            </a:prstGeom>
          </p:spPr>
          <p:txBody>
            <a:bodyPr vert="horz" wrap="square" lIns="0" tIns="12700" rIns="0" bIns="0" rtlCol="0">
              <a:spAutoFit/>
            </a:bodyPr>
            <a:lstStyle/>
            <a:p>
              <a:pPr marL="384175" indent="-368300">
                <a:lnSpc>
                  <a:spcPct val="100000"/>
                </a:lnSpc>
                <a:spcBef>
                  <a:spcPts val="1770"/>
                </a:spcBef>
              </a:pPr>
              <a:r>
                <a:rPr lang="en-GB" sz="2400" spc="-20">
                  <a:solidFill>
                    <a:srgbClr val="54585A"/>
                  </a:solidFill>
                  <a:latin typeface="Arial" panose="020B0604020202020204" pitchFamily="34" charset="0"/>
                  <a:cs typeface="Arial" panose="020B0604020202020204" pitchFamily="34" charset="0"/>
                </a:rPr>
                <a:t>Brief intro </a:t>
              </a:r>
              <a:endParaRPr lang="en-GB" sz="2400" spc="-25">
                <a:solidFill>
                  <a:srgbClr val="54585A"/>
                </a:solidFill>
                <a:latin typeface="Arial" panose="020B0604020202020204" pitchFamily="34" charset="0"/>
                <a:cs typeface="Arial" panose="020B0604020202020204" pitchFamily="34" charset="0"/>
              </a:endParaRPr>
            </a:p>
          </p:txBody>
        </p:sp>
      </p:grpSp>
      <p:grpSp>
        <p:nvGrpSpPr>
          <p:cNvPr id="18" name="Group 17">
            <a:extLst>
              <a:ext uri="{FF2B5EF4-FFF2-40B4-BE49-F238E27FC236}">
                <a16:creationId xmlns:a16="http://schemas.microsoft.com/office/drawing/2014/main" id="{8691367A-B667-A57B-4960-B2571200E050}"/>
              </a:ext>
              <a:ext uri="{C183D7F6-B498-43B3-948B-1728B52AA6E4}">
                <adec:decorative xmlns:adec="http://schemas.microsoft.com/office/drawing/2017/decorative" val="1"/>
              </a:ext>
            </a:extLst>
          </p:cNvPr>
          <p:cNvGrpSpPr/>
          <p:nvPr/>
        </p:nvGrpSpPr>
        <p:grpSpPr>
          <a:xfrm>
            <a:off x="7166610" y="930330"/>
            <a:ext cx="4034790" cy="4430340"/>
            <a:chOff x="7166610" y="930330"/>
            <a:chExt cx="4034790" cy="4430340"/>
          </a:xfrm>
        </p:grpSpPr>
        <p:sp>
          <p:nvSpPr>
            <p:cNvPr id="19" name="Rectangle 18">
              <a:extLst>
                <a:ext uri="{FF2B5EF4-FFF2-40B4-BE49-F238E27FC236}">
                  <a16:creationId xmlns:a16="http://schemas.microsoft.com/office/drawing/2014/main" id="{3D79D1C7-2181-F065-2770-8785FE82CF5E}"/>
                </a:ext>
              </a:extLst>
            </p:cNvPr>
            <p:cNvSpPr/>
            <p:nvPr/>
          </p:nvSpPr>
          <p:spPr>
            <a:xfrm>
              <a:off x="7166610" y="930330"/>
              <a:ext cx="4034790" cy="4430340"/>
            </a:xfrm>
            <a:prstGeom prst="rect">
              <a:avLst/>
            </a:prstGeom>
            <a:solidFill>
              <a:schemeClr val="bg1"/>
            </a:solid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11EC5A32-9F4B-02A6-F586-CCF81D32567A}"/>
                </a:ext>
              </a:extLst>
            </p:cNvPr>
            <p:cNvSpPr txBox="1"/>
            <p:nvPr/>
          </p:nvSpPr>
          <p:spPr>
            <a:xfrm>
              <a:off x="8093202" y="2698799"/>
              <a:ext cx="2263140" cy="923330"/>
            </a:xfrm>
            <a:prstGeom prst="rect">
              <a:avLst/>
            </a:prstGeom>
            <a:noFill/>
          </p:spPr>
          <p:txBody>
            <a:bodyPr wrap="square" rtlCol="0">
              <a:spAutoFit/>
            </a:bodyPr>
            <a:lstStyle/>
            <a:p>
              <a:pPr algn="ctr"/>
              <a:r>
                <a:rPr lang="en-GB" dirty="0">
                  <a:solidFill>
                    <a:srgbClr val="54585A"/>
                  </a:solidFill>
                  <a:latin typeface="Arial" panose="020B0604020202020204" pitchFamily="34" charset="0"/>
                  <a:cs typeface="Arial" panose="020B0604020202020204" pitchFamily="34" charset="0"/>
                </a:rPr>
                <a:t>Add a photograph that best describes what you do</a:t>
              </a:r>
            </a:p>
          </p:txBody>
        </p:sp>
      </p:grpSp>
      <p:pic>
        <p:nvPicPr>
          <p:cNvPr id="3" name="Picture 2">
            <a:extLst>
              <a:ext uri="{FF2B5EF4-FFF2-40B4-BE49-F238E27FC236}">
                <a16:creationId xmlns:a16="http://schemas.microsoft.com/office/drawing/2014/main" id="{3D60242F-A2B4-14CE-F18F-B945D0E8B951}"/>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0350" y="3349001"/>
            <a:ext cx="1346200" cy="2984111"/>
          </a:xfrm>
          <a:prstGeom prst="rect">
            <a:avLst/>
          </a:prstGeom>
        </p:spPr>
      </p:pic>
    </p:spTree>
    <p:extLst>
      <p:ext uri="{BB962C8B-B14F-4D97-AF65-F5344CB8AC3E}">
        <p14:creationId xmlns:p14="http://schemas.microsoft.com/office/powerpoint/2010/main" val="1538446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a:extLst>
              <a:ext uri="{FF2B5EF4-FFF2-40B4-BE49-F238E27FC236}">
                <a16:creationId xmlns:a16="http://schemas.microsoft.com/office/drawing/2014/main" id="{1418DB52-57DB-ABAF-66E6-91C9FF4A1838}"/>
              </a:ext>
            </a:extLst>
          </p:cNvPr>
          <p:cNvSpPr>
            <a:spLocks noGrp="1"/>
          </p:cNvSpPr>
          <p:nvPr>
            <p:ph type="title" idx="4294967295"/>
          </p:nvPr>
        </p:nvSpPr>
        <p:spPr>
          <a:xfrm>
            <a:off x="2063568" y="641239"/>
            <a:ext cx="8495371" cy="78427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marL="0" indent="0" algn="l" defTabSz="914400" rtl="0" eaLnBrk="1" latinLnBrk="0" hangingPunct="1">
              <a:lnSpc>
                <a:spcPct val="100000"/>
              </a:lnSpc>
              <a:spcBef>
                <a:spcPts val="1000"/>
              </a:spcBef>
              <a:buFont typeface="Arial" panose="020B0604020202020204" pitchFamily="34" charset="0"/>
              <a:buNone/>
              <a:defRPr lang="en-US" sz="2400" b="0" i="0" kern="1200">
                <a:solidFill>
                  <a:srgbClr val="54585A"/>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lang="en-US" sz="2400" b="0" i="0" kern="1200" dirty="0" smtClean="0">
                <a:solidFill>
                  <a:srgbClr val="54585A"/>
                </a:solidFill>
                <a:effectLst/>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lang="en-US" sz="2000" b="0" i="0" kern="1200" dirty="0" smtClean="0">
                <a:solidFill>
                  <a:srgbClr val="54585A"/>
                </a:solidFill>
                <a:effectLst/>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lang="en-US" sz="1800" b="0" i="0" kern="1200" dirty="0" smtClean="0">
                <a:solidFill>
                  <a:srgbClr val="54585A"/>
                </a:solidFill>
                <a:effectLst/>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lang="en-US" sz="1800" b="0" i="0" kern="1200" dirty="0">
                <a:solidFill>
                  <a:srgbClr val="54585A"/>
                </a:solidFill>
                <a:effectLst/>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GB" sz="3600" b="1" i="0" u="none" strike="noStrike" kern="1200" cap="none" spc="0" normalizeH="0" baseline="0" noProof="0" dirty="0">
                <a:ln>
                  <a:noFill/>
                </a:ln>
                <a:solidFill>
                  <a:srgbClr val="004976"/>
                </a:solidFill>
                <a:effectLst/>
                <a:uLnTx/>
                <a:uFillTx/>
                <a:latin typeface="Arial" panose="020B0604020202020204" pitchFamily="34" charset="0"/>
                <a:ea typeface="+mn-ea"/>
                <a:cs typeface="Arial" panose="020B0604020202020204" pitchFamily="34" charset="0"/>
              </a:rPr>
              <a:t>‘Chemistry is shaping the future’</a:t>
            </a:r>
          </a:p>
        </p:txBody>
      </p:sp>
      <p:sp>
        <p:nvSpPr>
          <p:cNvPr id="17" name="TextBox 16">
            <a:extLst>
              <a:ext uri="{FF2B5EF4-FFF2-40B4-BE49-F238E27FC236}">
                <a16:creationId xmlns:a16="http://schemas.microsoft.com/office/drawing/2014/main" id="{94A39E8F-11FD-B6C9-2FB4-9B05C1B6A8B1}"/>
              </a:ext>
            </a:extLst>
          </p:cNvPr>
          <p:cNvSpPr txBox="1"/>
          <p:nvPr/>
        </p:nvSpPr>
        <p:spPr>
          <a:xfrm>
            <a:off x="3038750" y="1862286"/>
            <a:ext cx="2793295" cy="3139321"/>
          </a:xfrm>
          <a:prstGeom prst="rect">
            <a:avLst/>
          </a:prstGeom>
          <a:noFill/>
        </p:spPr>
        <p:txBody>
          <a:bodyPr wrap="square" lIns="91440" tIns="45720" rIns="91440" bIns="45720" rtlCol="0" anchor="t">
            <a:spAutoFit/>
          </a:bodyPr>
          <a:lstStyle/>
          <a:p>
            <a:pPr algn="ctr"/>
            <a:r>
              <a:rPr lang="en-GB" dirty="0">
                <a:solidFill>
                  <a:srgbClr val="54585A"/>
                </a:solidFill>
                <a:latin typeface="Arial" panose="020B0604020202020204" pitchFamily="34" charset="0"/>
                <a:cs typeface="Arial" panose="020B0604020202020204" pitchFamily="34" charset="0"/>
              </a:rPr>
              <a:t>‘A project I work on uses packaging made from a material combining seaweed and plants. It can hold drinks such as water, juice, alcohol or condiments. It’s 100% edible and it can degrade in 4</a:t>
            </a:r>
            <a:r>
              <a:rPr lang="en-GB" sz="1800" dirty="0">
                <a:effectLst/>
                <a:latin typeface="Aptos" panose="020B0004020202020204" pitchFamily="34" charset="0"/>
                <a:ea typeface="Aptos" panose="020B0004020202020204" pitchFamily="34" charset="0"/>
                <a:cs typeface="Times New Roman" panose="02020603050405020304" pitchFamily="18" charset="0"/>
              </a:rPr>
              <a:t>–</a:t>
            </a:r>
            <a:r>
              <a:rPr lang="en-GB" dirty="0">
                <a:solidFill>
                  <a:srgbClr val="54585A"/>
                </a:solidFill>
                <a:latin typeface="Arial" panose="020B0604020202020204" pitchFamily="34" charset="0"/>
                <a:cs typeface="Arial" panose="020B0604020202020204" pitchFamily="34" charset="0"/>
              </a:rPr>
              <a:t>6 weeks.’</a:t>
            </a:r>
          </a:p>
          <a:p>
            <a:pPr algn="ctr"/>
            <a:r>
              <a:rPr lang="en-GB" b="1" dirty="0">
                <a:solidFill>
                  <a:srgbClr val="54585A"/>
                </a:solidFill>
                <a:latin typeface="Arial" panose="020B0604020202020204" pitchFamily="34" charset="0"/>
                <a:cs typeface="Arial" panose="020B0604020202020204" pitchFamily="34" charset="0"/>
              </a:rPr>
              <a:t>Oc</a:t>
            </a:r>
            <a:r>
              <a:rPr lang="en-GB" b="1" i="0" dirty="0">
                <a:solidFill>
                  <a:srgbClr val="54585A"/>
                </a:solidFill>
                <a:effectLst/>
                <a:highlight>
                  <a:srgbClr val="FFFFFF"/>
                </a:highlight>
                <a:latin typeface="Arial" panose="020B0604020202020204" pitchFamily="34" charset="0"/>
                <a:cs typeface="Arial" panose="020B0604020202020204" pitchFamily="34" charset="0"/>
              </a:rPr>
              <a:t>é</a:t>
            </a:r>
            <a:r>
              <a:rPr lang="en-GB" b="1" dirty="0">
                <a:solidFill>
                  <a:srgbClr val="54585A"/>
                </a:solidFill>
                <a:latin typeface="Arial" panose="020B0604020202020204" pitchFamily="34" charset="0"/>
                <a:cs typeface="Arial" panose="020B0604020202020204" pitchFamily="34" charset="0"/>
              </a:rPr>
              <a:t>ane, R&amp;D chemist at </a:t>
            </a:r>
            <a:r>
              <a:rPr lang="en-GB" b="1" dirty="0" err="1">
                <a:solidFill>
                  <a:srgbClr val="54585A"/>
                </a:solidFill>
                <a:latin typeface="Arial" panose="020B0604020202020204" pitchFamily="34" charset="0"/>
                <a:cs typeface="Arial" panose="020B0604020202020204" pitchFamily="34" charset="0"/>
              </a:rPr>
              <a:t>NotPla</a:t>
            </a:r>
          </a:p>
        </p:txBody>
      </p:sp>
      <p:pic>
        <p:nvPicPr>
          <p:cNvPr id="16" name="Picture 15" descr="An image of a scientist holding up seaweed">
            <a:extLst>
              <a:ext uri="{FF2B5EF4-FFF2-40B4-BE49-F238E27FC236}">
                <a16:creationId xmlns:a16="http://schemas.microsoft.com/office/drawing/2014/main" id="{D5473150-9A5A-CAF5-9D93-FB40986F2BE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11555"/>
          <a:stretch/>
        </p:blipFill>
        <p:spPr>
          <a:xfrm>
            <a:off x="297020" y="2003460"/>
            <a:ext cx="2621234" cy="1730424"/>
          </a:xfrm>
          <a:prstGeom prst="rect">
            <a:avLst/>
          </a:prstGeom>
        </p:spPr>
      </p:pic>
      <p:sp>
        <p:nvSpPr>
          <p:cNvPr id="19" name="TextBox 18">
            <a:extLst>
              <a:ext uri="{FF2B5EF4-FFF2-40B4-BE49-F238E27FC236}">
                <a16:creationId xmlns:a16="http://schemas.microsoft.com/office/drawing/2014/main" id="{54FB1877-D413-8254-C27C-B0DE673C3D27}"/>
              </a:ext>
            </a:extLst>
          </p:cNvPr>
          <p:cNvSpPr txBox="1"/>
          <p:nvPr/>
        </p:nvSpPr>
        <p:spPr>
          <a:xfrm>
            <a:off x="8863370" y="1862286"/>
            <a:ext cx="3031687" cy="3416320"/>
          </a:xfrm>
          <a:prstGeom prst="rect">
            <a:avLst/>
          </a:prstGeom>
          <a:noFill/>
        </p:spPr>
        <p:txBody>
          <a:bodyPr wrap="square" lIns="91440" tIns="45720" rIns="91440" bIns="45720" rtlCol="0" anchor="t">
            <a:spAutoFit/>
          </a:bodyPr>
          <a:lstStyle/>
          <a:p>
            <a:pPr algn="ctr"/>
            <a:r>
              <a:rPr lang="en-GB" dirty="0">
                <a:solidFill>
                  <a:srgbClr val="54585A"/>
                </a:solidFill>
                <a:latin typeface="Arial" panose="020B0604020202020204" pitchFamily="34" charset="0"/>
                <a:cs typeface="Arial" panose="020B0604020202020204" pitchFamily="34" charset="0"/>
              </a:rPr>
              <a:t>‘We have developed a low-cost, sustainable chemical process that converts renewable resources like wood and sugarcane bagasse (a fibrous material left behind in the sugarcane harvesting process) into chemicals and products like (bio)plastic.’</a:t>
            </a:r>
          </a:p>
          <a:p>
            <a:pPr algn="ctr"/>
            <a:r>
              <a:rPr lang="en-GB" b="1" dirty="0">
                <a:solidFill>
                  <a:srgbClr val="54585A"/>
                </a:solidFill>
                <a:latin typeface="Arial" panose="020B0604020202020204" pitchFamily="34" charset="0"/>
                <a:cs typeface="Arial" panose="020B0604020202020204" pitchFamily="34" charset="0"/>
              </a:rPr>
              <a:t>Florence, Company co-founder at </a:t>
            </a:r>
            <a:r>
              <a:rPr lang="en-GB" b="1" dirty="0" err="1">
                <a:solidFill>
                  <a:srgbClr val="54585A"/>
                </a:solidFill>
                <a:latin typeface="Arial" panose="020B0604020202020204" pitchFamily="34" charset="0"/>
                <a:cs typeface="Arial" panose="020B0604020202020204" pitchFamily="34" charset="0"/>
              </a:rPr>
              <a:t>Lixea</a:t>
            </a:r>
            <a:endParaRPr lang="en-GB" b="1" dirty="0">
              <a:solidFill>
                <a:srgbClr val="54585A"/>
              </a:solidFill>
              <a:latin typeface="Arial" panose="020B0604020202020204" pitchFamily="34" charset="0"/>
              <a:cs typeface="Arial" panose="020B0604020202020204" pitchFamily="34" charset="0"/>
            </a:endParaRPr>
          </a:p>
        </p:txBody>
      </p:sp>
      <p:pic>
        <p:nvPicPr>
          <p:cNvPr id="20" name="Picture 19" descr="An image of Florence, dressed in outdoor clothing">
            <a:extLst>
              <a:ext uri="{FF2B5EF4-FFF2-40B4-BE49-F238E27FC236}">
                <a16:creationId xmlns:a16="http://schemas.microsoft.com/office/drawing/2014/main" id="{BE9A1102-E642-8D4B-67C8-11B406779F8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b="12104"/>
          <a:stretch/>
        </p:blipFill>
        <p:spPr>
          <a:xfrm>
            <a:off x="6311254" y="2014217"/>
            <a:ext cx="2470758" cy="1719667"/>
          </a:xfrm>
          <a:prstGeom prst="rect">
            <a:avLst/>
          </a:prstGeom>
        </p:spPr>
      </p:pic>
      <p:sp>
        <p:nvSpPr>
          <p:cNvPr id="21" name="TextBox 20">
            <a:extLst>
              <a:ext uri="{FF2B5EF4-FFF2-40B4-BE49-F238E27FC236}">
                <a16:creationId xmlns:a16="http://schemas.microsoft.com/office/drawing/2014/main" id="{0BDA409C-903B-65E4-AA45-27D55A8699E0}"/>
              </a:ext>
            </a:extLst>
          </p:cNvPr>
          <p:cNvSpPr txBox="1"/>
          <p:nvPr/>
        </p:nvSpPr>
        <p:spPr>
          <a:xfrm>
            <a:off x="4748872" y="5895335"/>
            <a:ext cx="7443128"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From RSC’s </a:t>
            </a:r>
            <a:r>
              <a:rPr lang="en-GB" i="1" dirty="0">
                <a:latin typeface="Arial" panose="020B0604020202020204" pitchFamily="34" charset="0"/>
                <a:cs typeface="Arial" panose="020B0604020202020204" pitchFamily="34" charset="0"/>
              </a:rPr>
              <a:t>A future in chemistry </a:t>
            </a:r>
            <a:r>
              <a:rPr lang="en-GB" dirty="0">
                <a:latin typeface="Arial" panose="020B0604020202020204" pitchFamily="34" charset="0"/>
                <a:cs typeface="Arial" panose="020B0604020202020204" pitchFamily="34" charset="0"/>
              </a:rPr>
              <a:t>job profiles: </a:t>
            </a:r>
            <a:r>
              <a:rPr lang="en-GB" dirty="0">
                <a:latin typeface="Arial" panose="020B0604020202020204" pitchFamily="34" charset="0"/>
                <a:cs typeface="Arial" panose="020B0604020202020204" pitchFamily="34" charset="0"/>
                <a:hlinkClick r:id="rId5"/>
              </a:rPr>
              <a:t>edu.rsc.org/job-profiles/</a:t>
            </a:r>
            <a:endParaRPr lang="en-GB" dirty="0">
              <a:latin typeface="Arial" panose="020B0604020202020204" pitchFamily="34" charset="0"/>
              <a:cs typeface="Arial" panose="020B0604020202020204" pitchFamily="34" charset="0"/>
            </a:endParaRPr>
          </a:p>
        </p:txBody>
      </p:sp>
      <p:sp>
        <p:nvSpPr>
          <p:cNvPr id="4" name="TextBox 1">
            <a:extLst>
              <a:ext uri="{FF2B5EF4-FFF2-40B4-BE49-F238E27FC236}">
                <a16:creationId xmlns:a16="http://schemas.microsoft.com/office/drawing/2014/main" id="{3CA4B180-76C8-5212-CB01-7C47CB778516}"/>
              </a:ext>
              <a:ext uri="{C183D7F6-B498-43B3-948B-1728B52AA6E4}">
                <adec:decorative xmlns:adec="http://schemas.microsoft.com/office/drawing/2017/decorative" val="1"/>
              </a:ext>
            </a:extLst>
          </p:cNvPr>
          <p:cNvSpPr txBox="1"/>
          <p:nvPr/>
        </p:nvSpPr>
        <p:spPr>
          <a:xfrm>
            <a:off x="6229896" y="3708945"/>
            <a:ext cx="2743200" cy="24622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00" dirty="0">
                <a:solidFill>
                  <a:srgbClr val="54585A"/>
                </a:solidFill>
              </a:rPr>
              <a:t>© Florence </a:t>
            </a:r>
            <a:r>
              <a:rPr lang="en-GB" sz="1000" dirty="0" err="1">
                <a:solidFill>
                  <a:srgbClr val="54585A"/>
                </a:solidFill>
              </a:rPr>
              <a:t>Gschwend</a:t>
            </a:r>
            <a:endParaRPr lang="en-GB" sz="1000" dirty="0">
              <a:solidFill>
                <a:srgbClr val="54585A"/>
              </a:solidFill>
              <a:cs typeface="Arial"/>
            </a:endParaRPr>
          </a:p>
        </p:txBody>
      </p:sp>
      <p:sp>
        <p:nvSpPr>
          <p:cNvPr id="2" name="TextBox 1">
            <a:extLst>
              <a:ext uri="{FF2B5EF4-FFF2-40B4-BE49-F238E27FC236}">
                <a16:creationId xmlns:a16="http://schemas.microsoft.com/office/drawing/2014/main" id="{4C2AD433-ADBE-113E-441F-19A2AB86AAEA}"/>
              </a:ext>
              <a:ext uri="{C183D7F6-B498-43B3-948B-1728B52AA6E4}">
                <adec:decorative xmlns:adec="http://schemas.microsoft.com/office/drawing/2017/decorative" val="1"/>
              </a:ext>
            </a:extLst>
          </p:cNvPr>
          <p:cNvSpPr txBox="1"/>
          <p:nvPr/>
        </p:nvSpPr>
        <p:spPr>
          <a:xfrm>
            <a:off x="224544" y="3703737"/>
            <a:ext cx="2743200" cy="24622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000" dirty="0">
                <a:solidFill>
                  <a:srgbClr val="54585A"/>
                </a:solidFill>
              </a:rPr>
              <a:t>© </a:t>
            </a:r>
            <a:r>
              <a:rPr lang="en-GB" sz="1000" dirty="0" err="1">
                <a:solidFill>
                  <a:srgbClr val="54585A"/>
                </a:solidFill>
              </a:rPr>
              <a:t>NotPla</a:t>
            </a:r>
            <a:endParaRPr lang="en-GB" sz="1000" dirty="0">
              <a:solidFill>
                <a:srgbClr val="54585A"/>
              </a:solidFill>
              <a:cs typeface="Arial"/>
            </a:endParaRPr>
          </a:p>
        </p:txBody>
      </p:sp>
    </p:spTree>
    <p:extLst>
      <p:ext uri="{BB962C8B-B14F-4D97-AF65-F5344CB8AC3E}">
        <p14:creationId xmlns:p14="http://schemas.microsoft.com/office/powerpoint/2010/main" val="133402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2D7E409-B427-A6E6-48E0-5996238F47CE}"/>
              </a:ext>
            </a:extLst>
          </p:cNvPr>
          <p:cNvSpPr txBox="1">
            <a:spLocks noGrp="1"/>
          </p:cNvSpPr>
          <p:nvPr>
            <p:ph type="title"/>
          </p:nvPr>
        </p:nvSpPr>
        <p:spPr>
          <a:xfrm>
            <a:off x="2366585" y="565829"/>
            <a:ext cx="8875118"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Which decomposes the quickest?</a:t>
            </a:r>
          </a:p>
        </p:txBody>
      </p:sp>
      <p:grpSp>
        <p:nvGrpSpPr>
          <p:cNvPr id="18" name="Group 17" descr="An image showing a plastic bag, plastic bottle, mobile phone, tea bag, pair of socks, apple core, polaroid photos and a banana.">
            <a:extLst>
              <a:ext uri="{FF2B5EF4-FFF2-40B4-BE49-F238E27FC236}">
                <a16:creationId xmlns:a16="http://schemas.microsoft.com/office/drawing/2014/main" id="{C2535C93-28C4-7924-EE30-3B301DE4C285}"/>
              </a:ext>
            </a:extLst>
          </p:cNvPr>
          <p:cNvGrpSpPr/>
          <p:nvPr/>
        </p:nvGrpSpPr>
        <p:grpSpPr>
          <a:xfrm>
            <a:off x="362928" y="1847293"/>
            <a:ext cx="11235088" cy="2295855"/>
            <a:chOff x="362928" y="1847293"/>
            <a:chExt cx="11235088" cy="2295855"/>
          </a:xfrm>
        </p:grpSpPr>
        <p:pic>
          <p:nvPicPr>
            <p:cNvPr id="19" name="Picture 3" descr="Picture 3">
              <a:extLst>
                <a:ext uri="{FF2B5EF4-FFF2-40B4-BE49-F238E27FC236}">
                  <a16:creationId xmlns:a16="http://schemas.microsoft.com/office/drawing/2014/main" id="{B8C3A603-EA2D-41E4-203C-0DD70078104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38120" y="2178064"/>
              <a:ext cx="1359896" cy="839199"/>
            </a:xfrm>
            <a:prstGeom prst="rect">
              <a:avLst/>
            </a:prstGeom>
            <a:ln w="12700">
              <a:miter lim="400000"/>
            </a:ln>
          </p:spPr>
        </p:pic>
        <p:pic>
          <p:nvPicPr>
            <p:cNvPr id="20" name="Picture 18" descr="Picture 18">
              <a:extLst>
                <a:ext uri="{FF2B5EF4-FFF2-40B4-BE49-F238E27FC236}">
                  <a16:creationId xmlns:a16="http://schemas.microsoft.com/office/drawing/2014/main" id="{05F8467B-3951-44A1-55AB-7E71259716A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512757" y="2235191"/>
              <a:ext cx="1154290" cy="908538"/>
            </a:xfrm>
            <a:prstGeom prst="rect">
              <a:avLst/>
            </a:prstGeom>
            <a:ln w="12700">
              <a:miter lim="400000"/>
            </a:ln>
          </p:spPr>
        </p:pic>
        <p:pic>
          <p:nvPicPr>
            <p:cNvPr id="21" name="Picture 25" descr="Picture 25">
              <a:extLst>
                <a:ext uri="{FF2B5EF4-FFF2-40B4-BE49-F238E27FC236}">
                  <a16:creationId xmlns:a16="http://schemas.microsoft.com/office/drawing/2014/main" id="{151FB2ED-C0A7-E8CE-F72C-0F2A9BB2307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03572" y="1999970"/>
              <a:ext cx="1239593" cy="1585764"/>
            </a:xfrm>
            <a:prstGeom prst="rect">
              <a:avLst/>
            </a:prstGeom>
            <a:ln w="12700">
              <a:miter lim="400000"/>
            </a:ln>
          </p:spPr>
        </p:pic>
        <p:pic>
          <p:nvPicPr>
            <p:cNvPr id="22" name="Picture 2" descr="Picture 2">
              <a:extLst>
                <a:ext uri="{FF2B5EF4-FFF2-40B4-BE49-F238E27FC236}">
                  <a16:creationId xmlns:a16="http://schemas.microsoft.com/office/drawing/2014/main" id="{84E5BA9B-B246-061E-BA7C-F8AD1B64795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68767" y="2235191"/>
              <a:ext cx="1227668" cy="1102360"/>
            </a:xfrm>
            <a:prstGeom prst="rect">
              <a:avLst/>
            </a:prstGeom>
            <a:ln w="12700">
              <a:miter lim="400000"/>
            </a:ln>
          </p:spPr>
        </p:pic>
        <p:pic>
          <p:nvPicPr>
            <p:cNvPr id="23" name="Picture 4" descr="Picture 4">
              <a:extLst>
                <a:ext uri="{FF2B5EF4-FFF2-40B4-BE49-F238E27FC236}">
                  <a16:creationId xmlns:a16="http://schemas.microsoft.com/office/drawing/2014/main" id="{5B99FAAB-5FBB-F719-AAEB-223346B4D69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411688" y="1999970"/>
              <a:ext cx="858838" cy="1195388"/>
            </a:xfrm>
            <a:prstGeom prst="rect">
              <a:avLst/>
            </a:prstGeom>
            <a:ln w="12700">
              <a:miter lim="400000"/>
            </a:ln>
          </p:spPr>
        </p:pic>
        <p:pic>
          <p:nvPicPr>
            <p:cNvPr id="24" name="Picture 5" descr="Picture 5">
              <a:extLst>
                <a:ext uri="{FF2B5EF4-FFF2-40B4-BE49-F238E27FC236}">
                  <a16:creationId xmlns:a16="http://schemas.microsoft.com/office/drawing/2014/main" id="{BFAC4923-3C04-6618-7B86-D7361437BD6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2928" y="1862134"/>
              <a:ext cx="1471061" cy="1471060"/>
            </a:xfrm>
            <a:prstGeom prst="rect">
              <a:avLst/>
            </a:prstGeom>
            <a:ln w="12700">
              <a:miter lim="400000"/>
            </a:ln>
          </p:spPr>
        </p:pic>
        <p:pic>
          <p:nvPicPr>
            <p:cNvPr id="25" name="Picture 32" descr="Picture 32">
              <a:extLst>
                <a:ext uri="{FF2B5EF4-FFF2-40B4-BE49-F238E27FC236}">
                  <a16:creationId xmlns:a16="http://schemas.microsoft.com/office/drawing/2014/main" id="{EF860353-E9FE-8623-2EDE-2FD97912324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752505" y="1847293"/>
              <a:ext cx="1485901" cy="1485901"/>
            </a:xfrm>
            <a:prstGeom prst="rect">
              <a:avLst/>
            </a:prstGeom>
            <a:ln w="12700">
              <a:miter lim="400000"/>
            </a:ln>
          </p:spPr>
        </p:pic>
        <p:pic>
          <p:nvPicPr>
            <p:cNvPr id="26" name="Picture 33" descr="Picture 33">
              <a:extLst>
                <a:ext uri="{FF2B5EF4-FFF2-40B4-BE49-F238E27FC236}">
                  <a16:creationId xmlns:a16="http://schemas.microsoft.com/office/drawing/2014/main" id="{5CA93FB6-B90C-4CE6-7FC7-452DFC354B3C}"/>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640062">
              <a:off x="3466248" y="2230733"/>
              <a:ext cx="1111276" cy="1111276"/>
            </a:xfrm>
            <a:prstGeom prst="rect">
              <a:avLst/>
            </a:prstGeom>
            <a:ln w="12700">
              <a:miter lim="400000"/>
            </a:ln>
          </p:spPr>
        </p:pic>
        <p:sp>
          <p:nvSpPr>
            <p:cNvPr id="27" name="TextBox 26">
              <a:extLst>
                <a:ext uri="{FF2B5EF4-FFF2-40B4-BE49-F238E27FC236}">
                  <a16:creationId xmlns:a16="http://schemas.microsoft.com/office/drawing/2014/main" id="{E8222A10-EB69-C767-1109-D3DE061ED3ED}"/>
                </a:ext>
              </a:extLst>
            </p:cNvPr>
            <p:cNvSpPr txBox="1"/>
            <p:nvPr/>
          </p:nvSpPr>
          <p:spPr>
            <a:xfrm>
              <a:off x="798135" y="3435262"/>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A</a:t>
              </a:r>
            </a:p>
          </p:txBody>
        </p:sp>
        <p:sp>
          <p:nvSpPr>
            <p:cNvPr id="28" name="TextBox 27">
              <a:extLst>
                <a:ext uri="{FF2B5EF4-FFF2-40B4-BE49-F238E27FC236}">
                  <a16:creationId xmlns:a16="http://schemas.microsoft.com/office/drawing/2014/main" id="{2FB5CD30-7AA4-019D-B47C-CAAD1E05A4C4}"/>
                </a:ext>
              </a:extLst>
            </p:cNvPr>
            <p:cNvSpPr txBox="1"/>
            <p:nvPr/>
          </p:nvSpPr>
          <p:spPr>
            <a:xfrm>
              <a:off x="2294008" y="3435262"/>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B</a:t>
              </a:r>
            </a:p>
          </p:txBody>
        </p:sp>
        <p:sp>
          <p:nvSpPr>
            <p:cNvPr id="29" name="TextBox 28">
              <a:extLst>
                <a:ext uri="{FF2B5EF4-FFF2-40B4-BE49-F238E27FC236}">
                  <a16:creationId xmlns:a16="http://schemas.microsoft.com/office/drawing/2014/main" id="{9163FC22-2212-8F81-9D97-CA87DF13C48C}"/>
                </a:ext>
              </a:extLst>
            </p:cNvPr>
            <p:cNvSpPr txBox="1"/>
            <p:nvPr/>
          </p:nvSpPr>
          <p:spPr>
            <a:xfrm>
              <a:off x="3667267" y="3435262"/>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C</a:t>
              </a:r>
            </a:p>
          </p:txBody>
        </p:sp>
        <p:sp>
          <p:nvSpPr>
            <p:cNvPr id="30" name="TextBox 29">
              <a:extLst>
                <a:ext uri="{FF2B5EF4-FFF2-40B4-BE49-F238E27FC236}">
                  <a16:creationId xmlns:a16="http://schemas.microsoft.com/office/drawing/2014/main" id="{6AC0818F-419C-7F81-84F6-885BA2E8B832}"/>
                </a:ext>
              </a:extLst>
            </p:cNvPr>
            <p:cNvSpPr txBox="1"/>
            <p:nvPr/>
          </p:nvSpPr>
          <p:spPr>
            <a:xfrm>
              <a:off x="4904664" y="3435262"/>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D</a:t>
              </a:r>
            </a:p>
          </p:txBody>
        </p:sp>
        <p:sp>
          <p:nvSpPr>
            <p:cNvPr id="31" name="TextBox 30">
              <a:extLst>
                <a:ext uri="{FF2B5EF4-FFF2-40B4-BE49-F238E27FC236}">
                  <a16:creationId xmlns:a16="http://schemas.microsoft.com/office/drawing/2014/main" id="{A5338BB6-1396-82A9-1642-24C9DF45463D}"/>
                </a:ext>
              </a:extLst>
            </p:cNvPr>
            <p:cNvSpPr txBox="1"/>
            <p:nvPr/>
          </p:nvSpPr>
          <p:spPr>
            <a:xfrm>
              <a:off x="6338690" y="3435262"/>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E</a:t>
              </a:r>
            </a:p>
          </p:txBody>
        </p:sp>
        <p:sp>
          <p:nvSpPr>
            <p:cNvPr id="32" name="TextBox 31">
              <a:extLst>
                <a:ext uri="{FF2B5EF4-FFF2-40B4-BE49-F238E27FC236}">
                  <a16:creationId xmlns:a16="http://schemas.microsoft.com/office/drawing/2014/main" id="{E7F627B6-B7BA-F1F7-B609-ABEBAEBE7F9A}"/>
                </a:ext>
              </a:extLst>
            </p:cNvPr>
            <p:cNvSpPr txBox="1"/>
            <p:nvPr/>
          </p:nvSpPr>
          <p:spPr>
            <a:xfrm>
              <a:off x="7614255" y="3435262"/>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F</a:t>
              </a:r>
            </a:p>
          </p:txBody>
        </p:sp>
        <p:sp>
          <p:nvSpPr>
            <p:cNvPr id="33" name="TextBox 32">
              <a:extLst>
                <a:ext uri="{FF2B5EF4-FFF2-40B4-BE49-F238E27FC236}">
                  <a16:creationId xmlns:a16="http://schemas.microsoft.com/office/drawing/2014/main" id="{4B0F0956-936E-39FE-C01F-6A5D983F6ACE}"/>
                </a:ext>
              </a:extLst>
            </p:cNvPr>
            <p:cNvSpPr txBox="1"/>
            <p:nvPr/>
          </p:nvSpPr>
          <p:spPr>
            <a:xfrm>
              <a:off x="9040211" y="3435262"/>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G</a:t>
              </a:r>
            </a:p>
          </p:txBody>
        </p:sp>
        <p:sp>
          <p:nvSpPr>
            <p:cNvPr id="34" name="TextBox 33">
              <a:extLst>
                <a:ext uri="{FF2B5EF4-FFF2-40B4-BE49-F238E27FC236}">
                  <a16:creationId xmlns:a16="http://schemas.microsoft.com/office/drawing/2014/main" id="{9BD9AAAA-3B94-84C2-505A-4C204BED50A6}"/>
                </a:ext>
              </a:extLst>
            </p:cNvPr>
            <p:cNvSpPr txBox="1"/>
            <p:nvPr/>
          </p:nvSpPr>
          <p:spPr>
            <a:xfrm>
              <a:off x="10720918" y="3435262"/>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H</a:t>
              </a:r>
            </a:p>
          </p:txBody>
        </p:sp>
      </p:grpSp>
      <p:sp>
        <p:nvSpPr>
          <p:cNvPr id="35" name="TextBox 34">
            <a:extLst>
              <a:ext uri="{FF2B5EF4-FFF2-40B4-BE49-F238E27FC236}">
                <a16:creationId xmlns:a16="http://schemas.microsoft.com/office/drawing/2014/main" id="{CDACEBBD-85A5-124A-1CCF-6F39D35C8B74}"/>
              </a:ext>
              <a:ext uri="{C183D7F6-B498-43B3-948B-1728B52AA6E4}">
                <adec:decorative xmlns:adec="http://schemas.microsoft.com/office/drawing/2017/decorative" val="0"/>
              </a:ext>
            </a:extLst>
          </p:cNvPr>
          <p:cNvSpPr txBox="1"/>
          <p:nvPr/>
        </p:nvSpPr>
        <p:spPr>
          <a:xfrm>
            <a:off x="9082303" y="5879167"/>
            <a:ext cx="3109697" cy="276999"/>
          </a:xfrm>
          <a:prstGeom prst="rect">
            <a:avLst/>
          </a:prstGeom>
          <a:noFill/>
        </p:spPr>
        <p:txBody>
          <a:bodyPr wrap="none" rtlCol="0">
            <a:spAutoFit/>
          </a:bodyPr>
          <a:lstStyle/>
          <a:p>
            <a:r>
              <a:rPr lang="en-GB" sz="1200" dirty="0">
                <a:solidFill>
                  <a:srgbClr val="54585A"/>
                </a:solidFill>
                <a:latin typeface="Arial" panose="020B0604020202020204" pitchFamily="34" charset="0"/>
                <a:cs typeface="Arial" panose="020B0604020202020204" pitchFamily="34" charset="0"/>
              </a:rPr>
              <a:t>Source: Practical Action Plastics Challenge</a:t>
            </a:r>
          </a:p>
        </p:txBody>
      </p:sp>
    </p:spTree>
    <p:extLst>
      <p:ext uri="{BB962C8B-B14F-4D97-AF65-F5344CB8AC3E}">
        <p14:creationId xmlns:p14="http://schemas.microsoft.com/office/powerpoint/2010/main" val="3860160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34">
            <a:extLst>
              <a:ext uri="{FF2B5EF4-FFF2-40B4-BE49-F238E27FC236}">
                <a16:creationId xmlns:a16="http://schemas.microsoft.com/office/drawing/2014/main" id="{CDACEBBD-85A5-124A-1CCF-6F39D35C8B74}"/>
              </a:ext>
            </a:extLst>
          </p:cNvPr>
          <p:cNvSpPr txBox="1">
            <a:spLocks noGrp="1"/>
          </p:cNvSpPr>
          <p:nvPr>
            <p:ph type="title"/>
          </p:nvPr>
        </p:nvSpPr>
        <p:spPr>
          <a:xfrm>
            <a:off x="9082303" y="5879167"/>
            <a:ext cx="3109697" cy="276999"/>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4585A"/>
                </a:solidFill>
                <a:effectLst/>
                <a:uLnTx/>
                <a:uFillTx/>
                <a:latin typeface="Arial" panose="020B0604020202020204" pitchFamily="34" charset="0"/>
                <a:ea typeface="+mn-ea"/>
                <a:cs typeface="Arial" panose="020B0604020202020204" pitchFamily="34" charset="0"/>
              </a:rPr>
              <a:t>Source: Practical Action Plastics Challenge</a:t>
            </a:r>
          </a:p>
        </p:txBody>
      </p:sp>
      <p:grpSp>
        <p:nvGrpSpPr>
          <p:cNvPr id="4" name="Group 3" descr="Image showing the correct order of decomposition.&#10;Tea bag, banana, apple core, socks, plastic bag, polaroid photos, plastic bottle, mobile phone.">
            <a:extLst>
              <a:ext uri="{FF2B5EF4-FFF2-40B4-BE49-F238E27FC236}">
                <a16:creationId xmlns:a16="http://schemas.microsoft.com/office/drawing/2014/main" id="{F6388503-11DA-E5F7-065E-2716BAFC6F36}"/>
              </a:ext>
            </a:extLst>
          </p:cNvPr>
          <p:cNvGrpSpPr/>
          <p:nvPr/>
        </p:nvGrpSpPr>
        <p:grpSpPr>
          <a:xfrm>
            <a:off x="620821" y="565829"/>
            <a:ext cx="11751546" cy="4313376"/>
            <a:chOff x="620821" y="565829"/>
            <a:chExt cx="11751546" cy="4313376"/>
          </a:xfrm>
        </p:grpSpPr>
        <p:pic>
          <p:nvPicPr>
            <p:cNvPr id="5" name="Picture 3" descr="Picture 3">
              <a:extLst>
                <a:ext uri="{FF2B5EF4-FFF2-40B4-BE49-F238E27FC236}">
                  <a16:creationId xmlns:a16="http://schemas.microsoft.com/office/drawing/2014/main" id="{6E88AB30-5F82-F860-1846-7CD6A4A6A70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05647" y="2352183"/>
              <a:ext cx="1359896" cy="839199"/>
            </a:xfrm>
            <a:prstGeom prst="rect">
              <a:avLst/>
            </a:prstGeom>
            <a:ln w="12700">
              <a:miter lim="400000"/>
            </a:ln>
          </p:spPr>
        </p:pic>
        <p:pic>
          <p:nvPicPr>
            <p:cNvPr id="6" name="Picture 18" descr="Picture 18">
              <a:extLst>
                <a:ext uri="{FF2B5EF4-FFF2-40B4-BE49-F238E27FC236}">
                  <a16:creationId xmlns:a16="http://schemas.microsoft.com/office/drawing/2014/main" id="{EE08664E-6FD7-FEC0-E661-55F4429E15E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565527" y="2450902"/>
              <a:ext cx="1154290" cy="908538"/>
            </a:xfrm>
            <a:prstGeom prst="rect">
              <a:avLst/>
            </a:prstGeom>
            <a:ln w="12700">
              <a:miter lim="400000"/>
            </a:ln>
          </p:spPr>
        </p:pic>
        <p:pic>
          <p:nvPicPr>
            <p:cNvPr id="7" name="Picture 25" descr="Picture 25">
              <a:extLst>
                <a:ext uri="{FF2B5EF4-FFF2-40B4-BE49-F238E27FC236}">
                  <a16:creationId xmlns:a16="http://schemas.microsoft.com/office/drawing/2014/main" id="{B4D49743-BBE1-7C9E-0ED6-48222F9DF88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36856" y="2208488"/>
              <a:ext cx="1239593" cy="1585764"/>
            </a:xfrm>
            <a:prstGeom prst="rect">
              <a:avLst/>
            </a:prstGeom>
            <a:ln w="12700">
              <a:miter lim="400000"/>
            </a:ln>
          </p:spPr>
        </p:pic>
        <p:pic>
          <p:nvPicPr>
            <p:cNvPr id="9" name="Picture 2" descr="Picture 2">
              <a:extLst>
                <a:ext uri="{FF2B5EF4-FFF2-40B4-BE49-F238E27FC236}">
                  <a16:creationId xmlns:a16="http://schemas.microsoft.com/office/drawing/2014/main" id="{18E0C9C4-99AD-D24F-9385-9506BBA3F4F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21390" y="2421278"/>
              <a:ext cx="1227668" cy="1102360"/>
            </a:xfrm>
            <a:prstGeom prst="rect">
              <a:avLst/>
            </a:prstGeom>
            <a:ln w="12700">
              <a:miter lim="400000"/>
            </a:ln>
          </p:spPr>
        </p:pic>
        <p:pic>
          <p:nvPicPr>
            <p:cNvPr id="10" name="Picture 4" descr="Picture 4">
              <a:extLst>
                <a:ext uri="{FF2B5EF4-FFF2-40B4-BE49-F238E27FC236}">
                  <a16:creationId xmlns:a16="http://schemas.microsoft.com/office/drawing/2014/main" id="{ED349DDC-53E5-B9AE-2299-4E2B95531E6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423265" y="2233612"/>
              <a:ext cx="858838" cy="1195388"/>
            </a:xfrm>
            <a:prstGeom prst="rect">
              <a:avLst/>
            </a:prstGeom>
            <a:ln w="12700">
              <a:miter lim="400000"/>
            </a:ln>
          </p:spPr>
        </p:pic>
        <p:pic>
          <p:nvPicPr>
            <p:cNvPr id="11" name="Picture 5" descr="Picture 5">
              <a:extLst>
                <a:ext uri="{FF2B5EF4-FFF2-40B4-BE49-F238E27FC236}">
                  <a16:creationId xmlns:a16="http://schemas.microsoft.com/office/drawing/2014/main" id="{5224E2A4-6113-33A2-F210-9D22FB39B7C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33739" y="2085047"/>
              <a:ext cx="1471061" cy="1471060"/>
            </a:xfrm>
            <a:prstGeom prst="rect">
              <a:avLst/>
            </a:prstGeom>
            <a:ln w="12700">
              <a:miter lim="400000"/>
            </a:ln>
          </p:spPr>
        </p:pic>
        <p:pic>
          <p:nvPicPr>
            <p:cNvPr id="12" name="Picture 32" descr="Picture 32">
              <a:extLst>
                <a:ext uri="{FF2B5EF4-FFF2-40B4-BE49-F238E27FC236}">
                  <a16:creationId xmlns:a16="http://schemas.microsoft.com/office/drawing/2014/main" id="{C84E90E1-B4D5-5860-8855-CBEBD09F0B6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972725" y="2052578"/>
              <a:ext cx="1485901" cy="1485901"/>
            </a:xfrm>
            <a:prstGeom prst="rect">
              <a:avLst/>
            </a:prstGeom>
            <a:ln w="12700">
              <a:miter lim="400000"/>
            </a:ln>
          </p:spPr>
        </p:pic>
        <p:pic>
          <p:nvPicPr>
            <p:cNvPr id="13" name="Picture 33" descr="Picture 33">
              <a:extLst>
                <a:ext uri="{FF2B5EF4-FFF2-40B4-BE49-F238E27FC236}">
                  <a16:creationId xmlns:a16="http://schemas.microsoft.com/office/drawing/2014/main" id="{92CF2E35-4B6A-E670-4026-C01654FAE7D1}"/>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640062">
              <a:off x="10551879" y="2413806"/>
              <a:ext cx="1111276" cy="1111276"/>
            </a:xfrm>
            <a:prstGeom prst="rect">
              <a:avLst/>
            </a:prstGeom>
            <a:ln w="12700">
              <a:miter lim="400000"/>
            </a:ln>
          </p:spPr>
        </p:pic>
        <p:sp>
          <p:nvSpPr>
            <p:cNvPr id="14" name="TextBox 13">
              <a:extLst>
                <a:ext uri="{FF2B5EF4-FFF2-40B4-BE49-F238E27FC236}">
                  <a16:creationId xmlns:a16="http://schemas.microsoft.com/office/drawing/2014/main" id="{A31A5B21-DFD7-6C6F-34A0-04788F9FAFBB}"/>
                </a:ext>
              </a:extLst>
            </p:cNvPr>
            <p:cNvSpPr txBox="1"/>
            <p:nvPr/>
          </p:nvSpPr>
          <p:spPr>
            <a:xfrm>
              <a:off x="6468946" y="3658175"/>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A</a:t>
              </a:r>
            </a:p>
          </p:txBody>
        </p:sp>
        <p:sp>
          <p:nvSpPr>
            <p:cNvPr id="15" name="TextBox 14">
              <a:extLst>
                <a:ext uri="{FF2B5EF4-FFF2-40B4-BE49-F238E27FC236}">
                  <a16:creationId xmlns:a16="http://schemas.microsoft.com/office/drawing/2014/main" id="{F17A10F1-F22E-9B5B-8D3B-39B8FE4A9844}"/>
                </a:ext>
              </a:extLst>
            </p:cNvPr>
            <p:cNvSpPr txBox="1"/>
            <p:nvPr/>
          </p:nvSpPr>
          <p:spPr>
            <a:xfrm>
              <a:off x="9514228" y="3640547"/>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B</a:t>
              </a:r>
            </a:p>
          </p:txBody>
        </p:sp>
        <p:sp>
          <p:nvSpPr>
            <p:cNvPr id="16" name="TextBox 15">
              <a:extLst>
                <a:ext uri="{FF2B5EF4-FFF2-40B4-BE49-F238E27FC236}">
                  <a16:creationId xmlns:a16="http://schemas.microsoft.com/office/drawing/2014/main" id="{4349837D-D936-67E5-F651-192F60BE0E3A}"/>
                </a:ext>
              </a:extLst>
            </p:cNvPr>
            <p:cNvSpPr txBox="1"/>
            <p:nvPr/>
          </p:nvSpPr>
          <p:spPr>
            <a:xfrm>
              <a:off x="10752898" y="3618335"/>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C</a:t>
              </a:r>
            </a:p>
          </p:txBody>
        </p:sp>
        <p:sp>
          <p:nvSpPr>
            <p:cNvPr id="17" name="TextBox 16">
              <a:extLst>
                <a:ext uri="{FF2B5EF4-FFF2-40B4-BE49-F238E27FC236}">
                  <a16:creationId xmlns:a16="http://schemas.microsoft.com/office/drawing/2014/main" id="{EED3340A-B936-8927-4A90-B891E0FCCA0D}"/>
                </a:ext>
              </a:extLst>
            </p:cNvPr>
            <p:cNvSpPr txBox="1"/>
            <p:nvPr/>
          </p:nvSpPr>
          <p:spPr>
            <a:xfrm>
              <a:off x="757287" y="3621349"/>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D</a:t>
              </a:r>
            </a:p>
          </p:txBody>
        </p:sp>
        <p:sp>
          <p:nvSpPr>
            <p:cNvPr id="36" name="TextBox 35">
              <a:extLst>
                <a:ext uri="{FF2B5EF4-FFF2-40B4-BE49-F238E27FC236}">
                  <a16:creationId xmlns:a16="http://schemas.microsoft.com/office/drawing/2014/main" id="{4274837C-D246-58E7-DFEF-A0A38E09E2EA}"/>
                </a:ext>
              </a:extLst>
            </p:cNvPr>
            <p:cNvSpPr txBox="1"/>
            <p:nvPr/>
          </p:nvSpPr>
          <p:spPr>
            <a:xfrm>
              <a:off x="4971974" y="3643780"/>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E</a:t>
              </a:r>
            </a:p>
          </p:txBody>
        </p:sp>
        <p:sp>
          <p:nvSpPr>
            <p:cNvPr id="37" name="TextBox 36">
              <a:extLst>
                <a:ext uri="{FF2B5EF4-FFF2-40B4-BE49-F238E27FC236}">
                  <a16:creationId xmlns:a16="http://schemas.microsoft.com/office/drawing/2014/main" id="{F334B69F-3E93-3343-007E-C358CC5DB921}"/>
                </a:ext>
              </a:extLst>
            </p:cNvPr>
            <p:cNvSpPr txBox="1"/>
            <p:nvPr/>
          </p:nvSpPr>
          <p:spPr>
            <a:xfrm>
              <a:off x="3625832" y="3668904"/>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F</a:t>
              </a:r>
            </a:p>
          </p:txBody>
        </p:sp>
        <p:sp>
          <p:nvSpPr>
            <p:cNvPr id="38" name="TextBox 37">
              <a:extLst>
                <a:ext uri="{FF2B5EF4-FFF2-40B4-BE49-F238E27FC236}">
                  <a16:creationId xmlns:a16="http://schemas.microsoft.com/office/drawing/2014/main" id="{0040181D-BE08-B807-F13A-760CBE59AF87}"/>
                </a:ext>
              </a:extLst>
            </p:cNvPr>
            <p:cNvSpPr txBox="1"/>
            <p:nvPr/>
          </p:nvSpPr>
          <p:spPr>
            <a:xfrm>
              <a:off x="8092981" y="3650973"/>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G</a:t>
              </a:r>
            </a:p>
          </p:txBody>
        </p:sp>
        <p:sp>
          <p:nvSpPr>
            <p:cNvPr id="39" name="TextBox 38">
              <a:extLst>
                <a:ext uri="{FF2B5EF4-FFF2-40B4-BE49-F238E27FC236}">
                  <a16:creationId xmlns:a16="http://schemas.microsoft.com/office/drawing/2014/main" id="{4BB0B960-B446-FCAE-2E3A-60C65688FE5B}"/>
                </a:ext>
              </a:extLst>
            </p:cNvPr>
            <p:cNvSpPr txBox="1"/>
            <p:nvPr/>
          </p:nvSpPr>
          <p:spPr>
            <a:xfrm>
              <a:off x="2188445" y="3609381"/>
              <a:ext cx="618545" cy="707886"/>
            </a:xfrm>
            <a:prstGeom prst="rect">
              <a:avLst/>
            </a:prstGeom>
            <a:noFill/>
          </p:spPr>
          <p:txBody>
            <a:bodyPr wrap="square" rtlCol="0">
              <a:spAutoFit/>
            </a:bodyPr>
            <a:lstStyle/>
            <a:p>
              <a:r>
                <a:rPr lang="en-GB" sz="4000">
                  <a:latin typeface="Arial" panose="020B0604020202020204" pitchFamily="34" charset="0"/>
                  <a:cs typeface="Arial" panose="020B0604020202020204" pitchFamily="34" charset="0"/>
                </a:rPr>
                <a:t>H</a:t>
              </a:r>
            </a:p>
          </p:txBody>
        </p:sp>
        <p:sp>
          <p:nvSpPr>
            <p:cNvPr id="40" name="TextBox 3">
              <a:extLst>
                <a:ext uri="{FF2B5EF4-FFF2-40B4-BE49-F238E27FC236}">
                  <a16:creationId xmlns:a16="http://schemas.microsoft.com/office/drawing/2014/main" id="{2130DF15-5ED5-7C03-7A0E-F0621E676066}"/>
                </a:ext>
              </a:extLst>
            </p:cNvPr>
            <p:cNvSpPr txBox="1"/>
            <p:nvPr/>
          </p:nvSpPr>
          <p:spPr>
            <a:xfrm>
              <a:off x="724286" y="4479095"/>
              <a:ext cx="2686622" cy="4001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lvl1pPr>
                <a:defRPr sz="1400">
                  <a:solidFill>
                    <a:srgbClr val="808080"/>
                  </a:solidFill>
                  <a:latin typeface="Arial"/>
                  <a:ea typeface="Arial"/>
                  <a:cs typeface="Arial"/>
                  <a:sym typeface="Arial"/>
                </a:defRPr>
              </a:lvl1pPr>
            </a:lstStyle>
            <a:p>
              <a:r>
                <a:rPr sz="2000">
                  <a:solidFill>
                    <a:schemeClr val="tx1">
                      <a:lumMod val="50000"/>
                    </a:schemeClr>
                  </a:solidFill>
                  <a:latin typeface="Arial" panose="020B0604020202020204" pitchFamily="34" charset="0"/>
                  <a:cs typeface="Arial" panose="020B0604020202020204" pitchFamily="34" charset="0"/>
                </a:rPr>
                <a:t>Fastest to decompose</a:t>
              </a:r>
            </a:p>
          </p:txBody>
        </p:sp>
        <p:sp>
          <p:nvSpPr>
            <p:cNvPr id="41" name="TextBox 5">
              <a:extLst>
                <a:ext uri="{FF2B5EF4-FFF2-40B4-BE49-F238E27FC236}">
                  <a16:creationId xmlns:a16="http://schemas.microsoft.com/office/drawing/2014/main" id="{61D5DDA3-2334-6363-42C8-EAD10CBCA834}"/>
                </a:ext>
              </a:extLst>
            </p:cNvPr>
            <p:cNvSpPr txBox="1"/>
            <p:nvPr/>
          </p:nvSpPr>
          <p:spPr>
            <a:xfrm>
              <a:off x="9020781" y="4465178"/>
              <a:ext cx="2658091" cy="4001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lvl1pPr>
                <a:defRPr sz="1400">
                  <a:solidFill>
                    <a:srgbClr val="808080"/>
                  </a:solidFill>
                  <a:latin typeface="Arial"/>
                  <a:ea typeface="Arial"/>
                  <a:cs typeface="Arial"/>
                  <a:sym typeface="Arial"/>
                </a:defRPr>
              </a:lvl1pPr>
            </a:lstStyle>
            <a:p>
              <a:r>
                <a:rPr sz="2000">
                  <a:solidFill>
                    <a:schemeClr val="tx1">
                      <a:lumMod val="50000"/>
                    </a:schemeClr>
                  </a:solidFill>
                  <a:latin typeface="Arial" panose="020B0604020202020204" pitchFamily="34" charset="0"/>
                  <a:cs typeface="Arial" panose="020B0604020202020204" pitchFamily="34" charset="0"/>
                </a:rPr>
                <a:t>Slowest to decompose</a:t>
              </a:r>
            </a:p>
          </p:txBody>
        </p:sp>
        <p:sp>
          <p:nvSpPr>
            <p:cNvPr id="42" name="Straight Connector 7">
              <a:extLst>
                <a:ext uri="{FF2B5EF4-FFF2-40B4-BE49-F238E27FC236}">
                  <a16:creationId xmlns:a16="http://schemas.microsoft.com/office/drawing/2014/main" id="{40367558-9116-E591-92B5-59BE8621913F}"/>
                </a:ext>
              </a:extLst>
            </p:cNvPr>
            <p:cNvSpPr/>
            <p:nvPr/>
          </p:nvSpPr>
          <p:spPr>
            <a:xfrm flipV="1">
              <a:off x="3410908" y="4665233"/>
              <a:ext cx="5494620" cy="20421"/>
            </a:xfrm>
            <a:prstGeom prst="line">
              <a:avLst/>
            </a:prstGeom>
            <a:ln w="38100">
              <a:solidFill>
                <a:srgbClr val="004976"/>
              </a:solidFill>
              <a:tailEnd type="triangle"/>
            </a:ln>
          </p:spPr>
          <p:txBody>
            <a:bodyPr lIns="45719" rIns="45719"/>
            <a:lstStyle/>
            <a:p>
              <a:pPr>
                <a:defRPr>
                  <a:solidFill>
                    <a:srgbClr val="000000"/>
                  </a:solidFill>
                  <a:latin typeface="Trebuchet MS"/>
                  <a:ea typeface="Trebuchet MS"/>
                  <a:cs typeface="Trebuchet MS"/>
                  <a:sym typeface="Trebuchet MS"/>
                </a:defRPr>
              </a:pPr>
              <a:endParaRPr sz="2000">
                <a:latin typeface="Arial" panose="020B0604020202020204" pitchFamily="34" charset="0"/>
                <a:cs typeface="Arial" panose="020B0604020202020204" pitchFamily="34" charset="0"/>
              </a:endParaRPr>
            </a:p>
          </p:txBody>
        </p:sp>
        <p:grpSp>
          <p:nvGrpSpPr>
            <p:cNvPr id="43" name="Group 42">
              <a:extLst>
                <a:ext uri="{FF2B5EF4-FFF2-40B4-BE49-F238E27FC236}">
                  <a16:creationId xmlns:a16="http://schemas.microsoft.com/office/drawing/2014/main" id="{41F565F5-11E7-CAFD-2E22-2877BC8CA0A7}"/>
                </a:ext>
              </a:extLst>
            </p:cNvPr>
            <p:cNvGrpSpPr/>
            <p:nvPr/>
          </p:nvGrpSpPr>
          <p:grpSpPr>
            <a:xfrm>
              <a:off x="620821" y="1798313"/>
              <a:ext cx="11751546" cy="387951"/>
              <a:chOff x="620821" y="1798313"/>
              <a:chExt cx="11751546" cy="387951"/>
            </a:xfrm>
          </p:grpSpPr>
          <p:sp>
            <p:nvSpPr>
              <p:cNvPr id="46" name="TextBox 45">
                <a:extLst>
                  <a:ext uri="{FF2B5EF4-FFF2-40B4-BE49-F238E27FC236}">
                    <a16:creationId xmlns:a16="http://schemas.microsoft.com/office/drawing/2014/main" id="{481423CF-6848-50EE-FDB0-BAA55BCEE751}"/>
                  </a:ext>
                </a:extLst>
              </p:cNvPr>
              <p:cNvSpPr txBox="1"/>
              <p:nvPr/>
            </p:nvSpPr>
            <p:spPr>
              <a:xfrm>
                <a:off x="620821" y="1801060"/>
                <a:ext cx="1229722"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1 month</a:t>
                </a:r>
              </a:p>
            </p:txBody>
          </p:sp>
          <p:sp>
            <p:nvSpPr>
              <p:cNvPr id="47" name="TextBox 46">
                <a:extLst>
                  <a:ext uri="{FF2B5EF4-FFF2-40B4-BE49-F238E27FC236}">
                    <a16:creationId xmlns:a16="http://schemas.microsoft.com/office/drawing/2014/main" id="{F3D9C626-E649-7E74-9541-A88A3D131B9E}"/>
                  </a:ext>
                </a:extLst>
              </p:cNvPr>
              <p:cNvSpPr txBox="1"/>
              <p:nvPr/>
            </p:nvSpPr>
            <p:spPr>
              <a:xfrm>
                <a:off x="1969644" y="1813502"/>
                <a:ext cx="1229722"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6 weeks</a:t>
                </a:r>
              </a:p>
            </p:txBody>
          </p:sp>
          <p:sp>
            <p:nvSpPr>
              <p:cNvPr id="48" name="TextBox 47">
                <a:extLst>
                  <a:ext uri="{FF2B5EF4-FFF2-40B4-BE49-F238E27FC236}">
                    <a16:creationId xmlns:a16="http://schemas.microsoft.com/office/drawing/2014/main" id="{35ABC7BC-630B-A09B-09AF-16DF446F9359}"/>
                  </a:ext>
                </a:extLst>
              </p:cNvPr>
              <p:cNvSpPr txBox="1"/>
              <p:nvPr/>
            </p:nvSpPr>
            <p:spPr>
              <a:xfrm>
                <a:off x="3354367" y="1801060"/>
                <a:ext cx="1229722"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2 months</a:t>
                </a:r>
              </a:p>
            </p:txBody>
          </p:sp>
          <p:sp>
            <p:nvSpPr>
              <p:cNvPr id="49" name="TextBox 48">
                <a:extLst>
                  <a:ext uri="{FF2B5EF4-FFF2-40B4-BE49-F238E27FC236}">
                    <a16:creationId xmlns:a16="http://schemas.microsoft.com/office/drawing/2014/main" id="{24032F4B-EA05-314E-416F-A0FB4AC86634}"/>
                  </a:ext>
                </a:extLst>
              </p:cNvPr>
              <p:cNvSpPr txBox="1"/>
              <p:nvPr/>
            </p:nvSpPr>
            <p:spPr>
              <a:xfrm>
                <a:off x="4923106" y="1803015"/>
                <a:ext cx="1229722"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1 year</a:t>
                </a:r>
              </a:p>
            </p:txBody>
          </p:sp>
          <p:sp>
            <p:nvSpPr>
              <p:cNvPr id="50" name="TextBox 49">
                <a:extLst>
                  <a:ext uri="{FF2B5EF4-FFF2-40B4-BE49-F238E27FC236}">
                    <a16:creationId xmlns:a16="http://schemas.microsoft.com/office/drawing/2014/main" id="{ED773E1A-D6D5-654D-66EB-3E30717C1A48}"/>
                  </a:ext>
                </a:extLst>
              </p:cNvPr>
              <p:cNvSpPr txBox="1"/>
              <p:nvPr/>
            </p:nvSpPr>
            <p:spPr>
              <a:xfrm>
                <a:off x="6239179" y="1798313"/>
                <a:ext cx="1229722"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20 years</a:t>
                </a:r>
              </a:p>
            </p:txBody>
          </p:sp>
          <p:sp>
            <p:nvSpPr>
              <p:cNvPr id="51" name="TextBox 50">
                <a:extLst>
                  <a:ext uri="{FF2B5EF4-FFF2-40B4-BE49-F238E27FC236}">
                    <a16:creationId xmlns:a16="http://schemas.microsoft.com/office/drawing/2014/main" id="{6BFE3D63-E096-1114-D77C-1373817769FE}"/>
                  </a:ext>
                </a:extLst>
              </p:cNvPr>
              <p:cNvSpPr txBox="1"/>
              <p:nvPr/>
            </p:nvSpPr>
            <p:spPr>
              <a:xfrm>
                <a:off x="7674943" y="1813502"/>
                <a:ext cx="1229722"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50 years</a:t>
                </a:r>
              </a:p>
            </p:txBody>
          </p:sp>
          <p:sp>
            <p:nvSpPr>
              <p:cNvPr id="52" name="TextBox 51">
                <a:extLst>
                  <a:ext uri="{FF2B5EF4-FFF2-40B4-BE49-F238E27FC236}">
                    <a16:creationId xmlns:a16="http://schemas.microsoft.com/office/drawing/2014/main" id="{3EBD0252-EA87-0C86-781A-15DFD0F8538F}"/>
                  </a:ext>
                </a:extLst>
              </p:cNvPr>
              <p:cNvSpPr txBox="1"/>
              <p:nvPr/>
            </p:nvSpPr>
            <p:spPr>
              <a:xfrm>
                <a:off x="9100814" y="1816932"/>
                <a:ext cx="1229722"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450 years</a:t>
                </a:r>
              </a:p>
            </p:txBody>
          </p:sp>
          <p:sp>
            <p:nvSpPr>
              <p:cNvPr id="53" name="TextBox 52">
                <a:extLst>
                  <a:ext uri="{FF2B5EF4-FFF2-40B4-BE49-F238E27FC236}">
                    <a16:creationId xmlns:a16="http://schemas.microsoft.com/office/drawing/2014/main" id="{53F261F5-FA0C-E473-546A-12FF812BA1EA}"/>
                  </a:ext>
                </a:extLst>
              </p:cNvPr>
              <p:cNvSpPr txBox="1"/>
              <p:nvPr/>
            </p:nvSpPr>
            <p:spPr>
              <a:xfrm>
                <a:off x="10547952" y="1803015"/>
                <a:ext cx="1824415" cy="369332"/>
              </a:xfrm>
              <a:prstGeom prst="rect">
                <a:avLst/>
              </a:prstGeom>
              <a:noFill/>
            </p:spPr>
            <p:txBody>
              <a:bodyPr wrap="square" rtlCol="0">
                <a:spAutoFit/>
              </a:bodyPr>
              <a:lstStyle/>
              <a:p>
                <a:r>
                  <a:rPr lang="en-GB">
                    <a:latin typeface="Arial" panose="020B0604020202020204" pitchFamily="34" charset="0"/>
                    <a:cs typeface="Arial" panose="020B0604020202020204" pitchFamily="34" charset="0"/>
                  </a:rPr>
                  <a:t>1000 years</a:t>
                </a:r>
              </a:p>
            </p:txBody>
          </p:sp>
        </p:grpSp>
        <p:sp>
          <p:nvSpPr>
            <p:cNvPr id="44" name="TextBox 43">
              <a:extLst>
                <a:ext uri="{FF2B5EF4-FFF2-40B4-BE49-F238E27FC236}">
                  <a16:creationId xmlns:a16="http://schemas.microsoft.com/office/drawing/2014/main" id="{039583C0-ED74-C713-2BD0-929DB0F17456}"/>
                </a:ext>
              </a:extLst>
            </p:cNvPr>
            <p:cNvSpPr txBox="1"/>
            <p:nvPr/>
          </p:nvSpPr>
          <p:spPr>
            <a:xfrm>
              <a:off x="2366585" y="565829"/>
              <a:ext cx="8875118" cy="630942"/>
            </a:xfrm>
            <a:prstGeom prst="rect">
              <a:avLst/>
            </a:prstGeom>
            <a:noFill/>
          </p:spPr>
          <p:txBody>
            <a:bodyPr wrap="square" rtlCol="0">
              <a:spAutoFit/>
            </a:bodyPr>
            <a:lstStyle/>
            <a:p>
              <a:r>
                <a:rPr lang="en-GB" sz="3500" b="1" dirty="0">
                  <a:latin typeface="Arial" panose="020B0604020202020204" pitchFamily="34" charset="0"/>
                  <a:cs typeface="Arial" panose="020B0604020202020204" pitchFamily="34" charset="0"/>
                </a:rPr>
                <a:t>Which decomposes the quickest?</a:t>
              </a:r>
            </a:p>
          </p:txBody>
        </p:sp>
      </p:grpSp>
    </p:spTree>
    <p:extLst>
      <p:ext uri="{BB962C8B-B14F-4D97-AF65-F5344CB8AC3E}">
        <p14:creationId xmlns:p14="http://schemas.microsoft.com/office/powerpoint/2010/main" val="186719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1">
            <a:extLst>
              <a:ext uri="{FF2B5EF4-FFF2-40B4-BE49-F238E27FC236}">
                <a16:creationId xmlns:a16="http://schemas.microsoft.com/office/drawing/2014/main" id="{F155C298-ED31-6094-E945-E7D7E5957B04}"/>
              </a:ext>
            </a:extLst>
          </p:cNvPr>
          <p:cNvSpPr txBox="1">
            <a:spLocks noGrp="1"/>
          </p:cNvSpPr>
          <p:nvPr>
            <p:ph type="title"/>
          </p:nvPr>
        </p:nvSpPr>
        <p:spPr>
          <a:xfrm>
            <a:off x="3888700" y="270750"/>
            <a:ext cx="5858611"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Where does it go?</a:t>
            </a:r>
          </a:p>
        </p:txBody>
      </p:sp>
      <p:sp>
        <p:nvSpPr>
          <p:cNvPr id="5" name="TextBox 4">
            <a:extLst>
              <a:ext uri="{FF2B5EF4-FFF2-40B4-BE49-F238E27FC236}">
                <a16:creationId xmlns:a16="http://schemas.microsoft.com/office/drawing/2014/main" id="{0A9FB2D0-5AE5-0704-5AAC-544C763E3E7B}"/>
              </a:ext>
            </a:extLst>
          </p:cNvPr>
          <p:cNvSpPr txBox="1"/>
          <p:nvPr/>
        </p:nvSpPr>
        <p:spPr>
          <a:xfrm>
            <a:off x="356836" y="1500672"/>
            <a:ext cx="7145296" cy="830997"/>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rgbClr val="54585A"/>
                </a:solidFill>
                <a:latin typeface="Arial" panose="020B0604020202020204" pitchFamily="34" charset="0"/>
                <a:cs typeface="Arial" panose="020B0604020202020204" pitchFamily="34" charset="0"/>
              </a:rPr>
              <a:t>Approximately 5000 items of plastic pollution have been found per mile of beach in the UK.</a:t>
            </a:r>
          </a:p>
        </p:txBody>
      </p:sp>
      <p:sp>
        <p:nvSpPr>
          <p:cNvPr id="6" name="TextBox 5">
            <a:extLst>
              <a:ext uri="{FF2B5EF4-FFF2-40B4-BE49-F238E27FC236}">
                <a16:creationId xmlns:a16="http://schemas.microsoft.com/office/drawing/2014/main" id="{0D43DE22-9500-1E60-2AC8-0D8D3651DD19}"/>
              </a:ext>
            </a:extLst>
          </p:cNvPr>
          <p:cNvSpPr txBox="1"/>
          <p:nvPr/>
        </p:nvSpPr>
        <p:spPr>
          <a:xfrm>
            <a:off x="356835" y="2970415"/>
            <a:ext cx="6461170" cy="830997"/>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rgbClr val="54585A"/>
                </a:solidFill>
                <a:latin typeface="Arial" panose="020B0604020202020204" pitchFamily="34" charset="0"/>
                <a:cs typeface="Arial" panose="020B0604020202020204" pitchFamily="34" charset="0"/>
              </a:rPr>
              <a:t>UK households are throwing away 1.7 billion pieces of plastic – every week.</a:t>
            </a:r>
          </a:p>
        </p:txBody>
      </p:sp>
      <p:sp>
        <p:nvSpPr>
          <p:cNvPr id="7" name="TextBox 6">
            <a:extLst>
              <a:ext uri="{FF2B5EF4-FFF2-40B4-BE49-F238E27FC236}">
                <a16:creationId xmlns:a16="http://schemas.microsoft.com/office/drawing/2014/main" id="{4C1FB239-A38D-E254-E895-541E47A8041B}"/>
              </a:ext>
            </a:extLst>
          </p:cNvPr>
          <p:cNvSpPr txBox="1"/>
          <p:nvPr/>
        </p:nvSpPr>
        <p:spPr>
          <a:xfrm>
            <a:off x="356836" y="4526331"/>
            <a:ext cx="6526958" cy="830997"/>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rgbClr val="54585A"/>
                </a:solidFill>
                <a:latin typeface="Arial" panose="020B0604020202020204" pitchFamily="34" charset="0"/>
                <a:cs typeface="Arial" panose="020B0604020202020204" pitchFamily="34" charset="0"/>
              </a:rPr>
              <a:t>Roughly half the plastic produced is single-use.</a:t>
            </a:r>
          </a:p>
        </p:txBody>
      </p:sp>
      <p:pic>
        <p:nvPicPr>
          <p:cNvPr id="8" name="Picture 7" descr="Image of bird with plastic in its nest.">
            <a:extLst>
              <a:ext uri="{FF2B5EF4-FFF2-40B4-BE49-F238E27FC236}">
                <a16:creationId xmlns:a16="http://schemas.microsoft.com/office/drawing/2014/main" id="{5DC05B44-AE79-706D-B1EC-FF11960F64B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58732" y="1725858"/>
            <a:ext cx="3981018" cy="2644034"/>
          </a:xfrm>
          <a:prstGeom prst="rect">
            <a:avLst/>
          </a:prstGeom>
        </p:spPr>
      </p:pic>
      <p:sp>
        <p:nvSpPr>
          <p:cNvPr id="9" name="TextBox 8">
            <a:extLst>
              <a:ext uri="{FF2B5EF4-FFF2-40B4-BE49-F238E27FC236}">
                <a16:creationId xmlns:a16="http://schemas.microsoft.com/office/drawing/2014/main" id="{11E1D52A-47EC-FE85-3C38-926998A310E2}"/>
              </a:ext>
              <a:ext uri="{C183D7F6-B498-43B3-948B-1728B52AA6E4}">
                <adec:decorative xmlns:adec="http://schemas.microsoft.com/office/drawing/2017/decorative" val="1"/>
              </a:ext>
            </a:extLst>
          </p:cNvPr>
          <p:cNvSpPr txBox="1"/>
          <p:nvPr/>
        </p:nvSpPr>
        <p:spPr>
          <a:xfrm>
            <a:off x="7914127" y="4425105"/>
            <a:ext cx="4433222" cy="276999"/>
          </a:xfrm>
          <a:prstGeom prst="rect">
            <a:avLst/>
          </a:prstGeom>
          <a:noFill/>
        </p:spPr>
        <p:txBody>
          <a:bodyPr wrap="square" lIns="91440" tIns="45720" rIns="91440" bIns="45720" rtlCol="0" anchor="t">
            <a:spAutoFit/>
          </a:bodyPr>
          <a:lstStyle/>
          <a:p>
            <a:r>
              <a:rPr lang="en-GB" sz="1200" dirty="0">
                <a:solidFill>
                  <a:srgbClr val="54585A"/>
                </a:solidFill>
                <a:latin typeface="Arial"/>
                <a:cs typeface="Arial"/>
              </a:rPr>
              <a:t>Source: </a:t>
            </a:r>
            <a:r>
              <a:rPr lang="en-GB" sz="1200" dirty="0" err="1">
                <a:solidFill>
                  <a:srgbClr val="54585A"/>
                </a:solidFill>
                <a:latin typeface="Arial"/>
                <a:cs typeface="Arial"/>
              </a:rPr>
              <a:t>Pixabay</a:t>
            </a:r>
            <a:endParaRPr lang="en-GB" sz="1200" dirty="0">
              <a:solidFill>
                <a:srgbClr val="54585A"/>
              </a:solidFill>
              <a:latin typeface="Arial"/>
              <a:cs typeface="Arial"/>
            </a:endParaRPr>
          </a:p>
        </p:txBody>
      </p:sp>
      <p:sp>
        <p:nvSpPr>
          <p:cNvPr id="10" name="TextBox 9">
            <a:extLst>
              <a:ext uri="{FF2B5EF4-FFF2-40B4-BE49-F238E27FC236}">
                <a16:creationId xmlns:a16="http://schemas.microsoft.com/office/drawing/2014/main" id="{5FF97DE4-A9CB-5D8D-CDE0-496FD13C96C5}"/>
              </a:ext>
              <a:ext uri="{C183D7F6-B498-43B3-948B-1728B52AA6E4}">
                <adec:decorative xmlns:adec="http://schemas.microsoft.com/office/drawing/2017/decorative" val="1"/>
              </a:ext>
            </a:extLst>
          </p:cNvPr>
          <p:cNvSpPr txBox="1"/>
          <p:nvPr/>
        </p:nvSpPr>
        <p:spPr>
          <a:xfrm>
            <a:off x="7502132" y="6003255"/>
            <a:ext cx="6526958" cy="276999"/>
          </a:xfrm>
          <a:prstGeom prst="rect">
            <a:avLst/>
          </a:prstGeom>
          <a:noFill/>
        </p:spPr>
        <p:txBody>
          <a:bodyPr wrap="square" rtlCol="0">
            <a:spAutoFit/>
          </a:bodyPr>
          <a:lstStyle/>
          <a:p>
            <a:r>
              <a:rPr lang="en-GB" sz="1200" dirty="0">
                <a:solidFill>
                  <a:srgbClr val="54585A"/>
                </a:solidFill>
                <a:latin typeface="Arial" panose="020B0604020202020204" pitchFamily="34" charset="0"/>
                <a:cs typeface="Arial" panose="020B0604020202020204" pitchFamily="34" charset="0"/>
              </a:rPr>
              <a:t>Source: Our World in Data, Statista, Greenpeace (correct in 2024)</a:t>
            </a:r>
          </a:p>
        </p:txBody>
      </p:sp>
    </p:spTree>
    <p:extLst>
      <p:ext uri="{BB962C8B-B14F-4D97-AF65-F5344CB8AC3E}">
        <p14:creationId xmlns:p14="http://schemas.microsoft.com/office/powerpoint/2010/main" val="11921049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B4593B0C-F806-96FD-C2EC-0638AEB02E9A}"/>
              </a:ext>
            </a:extLst>
          </p:cNvPr>
          <p:cNvSpPr txBox="1">
            <a:spLocks noGrp="1"/>
          </p:cNvSpPr>
          <p:nvPr>
            <p:ph type="title"/>
          </p:nvPr>
        </p:nvSpPr>
        <p:spPr>
          <a:xfrm>
            <a:off x="725262" y="349878"/>
            <a:ext cx="10546755" cy="63094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What happens to our plastic waste in the UK?</a:t>
            </a:r>
          </a:p>
        </p:txBody>
      </p:sp>
      <p:sp>
        <p:nvSpPr>
          <p:cNvPr id="16" name="TextBox 15">
            <a:extLst>
              <a:ext uri="{FF2B5EF4-FFF2-40B4-BE49-F238E27FC236}">
                <a16:creationId xmlns:a16="http://schemas.microsoft.com/office/drawing/2014/main" id="{1AE044AB-F0D8-B61D-4243-0B5ADAD33290}"/>
              </a:ext>
            </a:extLst>
          </p:cNvPr>
          <p:cNvSpPr txBox="1"/>
          <p:nvPr/>
        </p:nvSpPr>
        <p:spPr>
          <a:xfrm>
            <a:off x="1602721" y="1493374"/>
            <a:ext cx="3345200" cy="3539430"/>
          </a:xfrm>
          <a:prstGeom prst="rect">
            <a:avLst/>
          </a:prstGeom>
          <a:noFill/>
        </p:spPr>
        <p:txBody>
          <a:bodyPr wrap="square" rtlCol="0">
            <a:spAutoFit/>
          </a:bodyPr>
          <a:lstStyle/>
          <a:p>
            <a:pPr marL="457200" indent="-457200">
              <a:buFont typeface="Arial" panose="020B0604020202020204" pitchFamily="34" charset="0"/>
              <a:buChar char="•"/>
            </a:pPr>
            <a:r>
              <a:rPr lang="en-GB" sz="3200" dirty="0">
                <a:solidFill>
                  <a:srgbClr val="54585A"/>
                </a:solidFill>
                <a:latin typeface="Arial" panose="020B0604020202020204" pitchFamily="34" charset="0"/>
                <a:cs typeface="Arial" panose="020B0604020202020204" pitchFamily="34" charset="0"/>
              </a:rPr>
              <a:t>11% buried</a:t>
            </a:r>
          </a:p>
          <a:p>
            <a:endParaRPr lang="en-GB" sz="3200" dirty="0">
              <a:solidFill>
                <a:srgbClr val="54585A"/>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3200" dirty="0">
                <a:solidFill>
                  <a:srgbClr val="54585A"/>
                </a:solidFill>
                <a:latin typeface="Arial" panose="020B0604020202020204" pitchFamily="34" charset="0"/>
                <a:cs typeface="Arial" panose="020B0604020202020204" pitchFamily="34" charset="0"/>
              </a:rPr>
              <a:t>14% exported</a:t>
            </a:r>
          </a:p>
          <a:p>
            <a:endParaRPr lang="en-GB" sz="3200" dirty="0">
              <a:solidFill>
                <a:srgbClr val="54585A"/>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3200" dirty="0">
                <a:solidFill>
                  <a:srgbClr val="54585A"/>
                </a:solidFill>
                <a:latin typeface="Arial" panose="020B0604020202020204" pitchFamily="34" charset="0"/>
                <a:cs typeface="Arial" panose="020B0604020202020204" pitchFamily="34" charset="0"/>
              </a:rPr>
              <a:t>17% recycled</a:t>
            </a:r>
          </a:p>
          <a:p>
            <a:endParaRPr lang="en-GB" sz="3200" dirty="0">
              <a:solidFill>
                <a:srgbClr val="54585A"/>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3200" dirty="0">
                <a:solidFill>
                  <a:srgbClr val="54585A"/>
                </a:solidFill>
                <a:latin typeface="Arial" panose="020B0604020202020204" pitchFamily="34" charset="0"/>
                <a:cs typeface="Arial" panose="020B0604020202020204" pitchFamily="34" charset="0"/>
              </a:rPr>
              <a:t>58% burnt</a:t>
            </a:r>
          </a:p>
        </p:txBody>
      </p:sp>
      <p:pic>
        <p:nvPicPr>
          <p:cNvPr id="12" name="Picture 11" descr="Image showing flattened plastic bottles.">
            <a:extLst>
              <a:ext uri="{FF2B5EF4-FFF2-40B4-BE49-F238E27FC236}">
                <a16:creationId xmlns:a16="http://schemas.microsoft.com/office/drawing/2014/main" id="{381F5CF5-46F2-2F56-181D-195469F7F98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98640" y="1467336"/>
            <a:ext cx="4948759" cy="3591506"/>
          </a:xfrm>
          <a:prstGeom prst="rect">
            <a:avLst/>
          </a:prstGeom>
        </p:spPr>
      </p:pic>
      <p:sp>
        <p:nvSpPr>
          <p:cNvPr id="13" name="TextBox 12">
            <a:extLst>
              <a:ext uri="{FF2B5EF4-FFF2-40B4-BE49-F238E27FC236}">
                <a16:creationId xmlns:a16="http://schemas.microsoft.com/office/drawing/2014/main" id="{EDF3F887-586D-5205-16A1-B4144BC55F02}"/>
              </a:ext>
              <a:ext uri="{C183D7F6-B498-43B3-948B-1728B52AA6E4}">
                <adec:decorative xmlns:adec="http://schemas.microsoft.com/office/drawing/2017/decorative" val="1"/>
              </a:ext>
            </a:extLst>
          </p:cNvPr>
          <p:cNvSpPr txBox="1"/>
          <p:nvPr/>
        </p:nvSpPr>
        <p:spPr>
          <a:xfrm>
            <a:off x="5901821" y="5061590"/>
            <a:ext cx="4948759" cy="246221"/>
          </a:xfrm>
          <a:prstGeom prst="rect">
            <a:avLst/>
          </a:prstGeom>
          <a:noFill/>
        </p:spPr>
        <p:txBody>
          <a:bodyPr wrap="square" lIns="91440" tIns="45720" rIns="91440" bIns="45720" rtlCol="0" anchor="t">
            <a:spAutoFit/>
          </a:bodyPr>
          <a:lstStyle/>
          <a:p>
            <a:r>
              <a:rPr lang="en-GB" sz="1000" dirty="0">
                <a:solidFill>
                  <a:srgbClr val="54585A"/>
                </a:solidFill>
                <a:latin typeface="Arial"/>
                <a:cs typeface="Arial"/>
              </a:rPr>
              <a:t>Source: </a:t>
            </a:r>
            <a:r>
              <a:rPr lang="en-GB" sz="1000" dirty="0" err="1">
                <a:solidFill>
                  <a:srgbClr val="54585A"/>
                </a:solidFill>
                <a:latin typeface="Arial"/>
                <a:cs typeface="Arial"/>
              </a:rPr>
              <a:t>Pixabay</a:t>
            </a:r>
            <a:endParaRPr lang="en-GB" sz="1000" dirty="0">
              <a:solidFill>
                <a:srgbClr val="54585A"/>
              </a:solidFill>
              <a:latin typeface="Arial"/>
              <a:cs typeface="Arial"/>
            </a:endParaRPr>
          </a:p>
        </p:txBody>
      </p:sp>
      <p:sp>
        <p:nvSpPr>
          <p:cNvPr id="18" name="TextBox 17">
            <a:extLst>
              <a:ext uri="{FF2B5EF4-FFF2-40B4-BE49-F238E27FC236}">
                <a16:creationId xmlns:a16="http://schemas.microsoft.com/office/drawing/2014/main" id="{8EF6BE92-EB34-3601-2E00-2236D192F23B}"/>
              </a:ext>
              <a:ext uri="{C183D7F6-B498-43B3-948B-1728B52AA6E4}">
                <adec:decorative xmlns:adec="http://schemas.microsoft.com/office/drawing/2017/decorative" val="1"/>
              </a:ext>
            </a:extLst>
          </p:cNvPr>
          <p:cNvSpPr txBox="1"/>
          <p:nvPr/>
        </p:nvSpPr>
        <p:spPr>
          <a:xfrm>
            <a:off x="2014270" y="5327580"/>
            <a:ext cx="3494048" cy="276999"/>
          </a:xfrm>
          <a:prstGeom prst="rect">
            <a:avLst/>
          </a:prstGeom>
          <a:noFill/>
        </p:spPr>
        <p:txBody>
          <a:bodyPr wrap="square" rtlCol="0">
            <a:spAutoFit/>
          </a:bodyPr>
          <a:lstStyle/>
          <a:p>
            <a:r>
              <a:rPr lang="en-GB" sz="1200" dirty="0">
                <a:solidFill>
                  <a:srgbClr val="54585A"/>
                </a:solidFill>
                <a:latin typeface="Arial" panose="020B0604020202020204" pitchFamily="34" charset="0"/>
                <a:cs typeface="Arial" panose="020B0604020202020204" pitchFamily="34" charset="0"/>
              </a:rPr>
              <a:t>Source: The Big Plastic Count 2024</a:t>
            </a:r>
          </a:p>
        </p:txBody>
      </p:sp>
    </p:spTree>
    <p:extLst>
      <p:ext uri="{BB962C8B-B14F-4D97-AF65-F5344CB8AC3E}">
        <p14:creationId xmlns:p14="http://schemas.microsoft.com/office/powerpoint/2010/main" val="2251465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Plastic polymer beads">
            <a:extLst>
              <a:ext uri="{FF2B5EF4-FFF2-40B4-BE49-F238E27FC236}">
                <a16:creationId xmlns:a16="http://schemas.microsoft.com/office/drawing/2014/main" id="{917ABCAB-389A-559D-6971-4E3E19C666F3}"/>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69454" y="1833992"/>
            <a:ext cx="3259139" cy="24443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F7A80D7-6B5C-0367-398C-11C326E6B3A5}"/>
              </a:ext>
            </a:extLst>
          </p:cNvPr>
          <p:cNvSpPr>
            <a:spLocks noGrp="1"/>
          </p:cNvSpPr>
          <p:nvPr>
            <p:ph type="title"/>
          </p:nvPr>
        </p:nvSpPr>
        <p:spPr>
          <a:xfrm>
            <a:off x="838200" y="0"/>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000" b="0" i="0" kern="1200">
                <a:solidFill>
                  <a:schemeClr val="tx1"/>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3500" b="1" i="0" u="none" strike="noStrike" kern="1200" cap="none" spc="0" normalizeH="0" baseline="0" noProof="0" dirty="0">
                <a:ln>
                  <a:noFill/>
                </a:ln>
                <a:solidFill>
                  <a:schemeClr val="tx1"/>
                </a:solidFill>
                <a:effectLst/>
                <a:uLnTx/>
                <a:uFillTx/>
                <a:latin typeface="Arial" panose="020B0604020202020204" pitchFamily="34" charset="0"/>
                <a:ea typeface="+mj-ea"/>
                <a:cs typeface="Arial" panose="020B0604020202020204" pitchFamily="34" charset="0"/>
              </a:rPr>
              <a:t>Towards more sustainable plastics</a:t>
            </a:r>
          </a:p>
        </p:txBody>
      </p:sp>
      <p:sp>
        <p:nvSpPr>
          <p:cNvPr id="3" name="TextBox 2">
            <a:extLst>
              <a:ext uri="{FF2B5EF4-FFF2-40B4-BE49-F238E27FC236}">
                <a16:creationId xmlns:a16="http://schemas.microsoft.com/office/drawing/2014/main" id="{4B19F752-7C31-31E6-B13E-DB62371394D1}"/>
              </a:ext>
            </a:extLst>
          </p:cNvPr>
          <p:cNvSpPr txBox="1"/>
          <p:nvPr/>
        </p:nvSpPr>
        <p:spPr>
          <a:xfrm>
            <a:off x="663407" y="1832030"/>
            <a:ext cx="6771853" cy="1107996"/>
          </a:xfrm>
          <a:prstGeom prst="rect">
            <a:avLst/>
          </a:prstGeom>
          <a:noFill/>
        </p:spPr>
        <p:txBody>
          <a:bodyPr wrap="square" rtlCol="0">
            <a:spAutoFit/>
          </a:bodyPr>
          <a:lstStyle/>
          <a:p>
            <a:pPr marL="342900" indent="-342900">
              <a:buFont typeface="Arial" panose="020B0604020202020204" pitchFamily="34" charset="0"/>
              <a:buChar char="•"/>
            </a:pPr>
            <a:r>
              <a:rPr lang="en-GB" sz="2200" dirty="0">
                <a:solidFill>
                  <a:srgbClr val="54585A"/>
                </a:solidFill>
                <a:latin typeface="Arial" panose="020B0604020202020204" pitchFamily="34" charset="0"/>
                <a:cs typeface="Arial" panose="020B0604020202020204" pitchFamily="34" charset="0"/>
              </a:rPr>
              <a:t>Most of the plastic we use originates from crude oil (not renewable) and takes a long time to degrade. </a:t>
            </a:r>
          </a:p>
        </p:txBody>
      </p:sp>
      <p:sp>
        <p:nvSpPr>
          <p:cNvPr id="4" name="TextBox 3">
            <a:extLst>
              <a:ext uri="{FF2B5EF4-FFF2-40B4-BE49-F238E27FC236}">
                <a16:creationId xmlns:a16="http://schemas.microsoft.com/office/drawing/2014/main" id="{AD207118-D1CD-CA2F-68F3-840DEE9F618D}"/>
              </a:ext>
            </a:extLst>
          </p:cNvPr>
          <p:cNvSpPr txBox="1"/>
          <p:nvPr/>
        </p:nvSpPr>
        <p:spPr>
          <a:xfrm>
            <a:off x="663407" y="3293461"/>
            <a:ext cx="7513877" cy="1107996"/>
          </a:xfrm>
          <a:prstGeom prst="rect">
            <a:avLst/>
          </a:prstGeom>
          <a:noFill/>
        </p:spPr>
        <p:txBody>
          <a:bodyPr wrap="square" rtlCol="0">
            <a:spAutoFit/>
          </a:bodyPr>
          <a:lstStyle/>
          <a:p>
            <a:pPr marL="342900" indent="-342900">
              <a:buFont typeface="Arial" panose="020B0604020202020204" pitchFamily="34" charset="0"/>
              <a:buChar char="•"/>
            </a:pPr>
            <a:r>
              <a:rPr lang="en-GB" sz="2200" dirty="0">
                <a:solidFill>
                  <a:srgbClr val="54585A"/>
                </a:solidFill>
                <a:latin typeface="Arial" panose="020B0604020202020204" pitchFamily="34" charset="0"/>
                <a:cs typeface="Arial" panose="020B0604020202020204" pitchFamily="34" charset="0"/>
              </a:rPr>
              <a:t>Bioplastics are po</a:t>
            </a:r>
            <a:r>
              <a:rPr lang="en-GB" sz="2200" b="0" i="0" dirty="0">
                <a:solidFill>
                  <a:srgbClr val="54585A"/>
                </a:solidFill>
                <a:effectLst/>
                <a:latin typeface="Arial" panose="020B0604020202020204" pitchFamily="34" charset="0"/>
                <a:cs typeface="Arial" panose="020B0604020202020204" pitchFamily="34" charset="0"/>
              </a:rPr>
              <a:t>lymers that </a:t>
            </a:r>
            <a:r>
              <a:rPr lang="en-GB" sz="2200" dirty="0">
                <a:solidFill>
                  <a:srgbClr val="54585A"/>
                </a:solidFill>
                <a:latin typeface="Arial" panose="020B0604020202020204" pitchFamily="34" charset="0"/>
                <a:cs typeface="Arial" panose="020B0604020202020204" pitchFamily="34" charset="0"/>
              </a:rPr>
              <a:t>are</a:t>
            </a:r>
            <a:r>
              <a:rPr lang="en-GB" sz="2200" b="0" i="0" dirty="0">
                <a:solidFill>
                  <a:srgbClr val="54585A"/>
                </a:solidFill>
                <a:effectLst/>
                <a:latin typeface="Arial" panose="020B0604020202020204" pitchFamily="34" charset="0"/>
                <a:cs typeface="Arial" panose="020B0604020202020204" pitchFamily="34" charset="0"/>
              </a:rPr>
              <a:t> manufactured into a commercial product from a natural source or renewable resource.</a:t>
            </a:r>
            <a:endParaRPr lang="en-GB" sz="2200" dirty="0">
              <a:solidFill>
                <a:srgbClr val="54585A"/>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9B949F66-1886-16FC-402F-E811CA1ED04A}"/>
              </a:ext>
            </a:extLst>
          </p:cNvPr>
          <p:cNvSpPr txBox="1"/>
          <p:nvPr/>
        </p:nvSpPr>
        <p:spPr>
          <a:xfrm>
            <a:off x="663407" y="4845729"/>
            <a:ext cx="10602292" cy="769441"/>
          </a:xfrm>
          <a:prstGeom prst="rect">
            <a:avLst/>
          </a:prstGeom>
          <a:noFill/>
        </p:spPr>
        <p:txBody>
          <a:bodyPr wrap="square" rtlCol="0">
            <a:spAutoFit/>
          </a:bodyPr>
          <a:lstStyle/>
          <a:p>
            <a:pPr marL="342900" indent="-342900">
              <a:buFont typeface="Arial" panose="020B0604020202020204" pitchFamily="34" charset="0"/>
              <a:buChar char="•"/>
            </a:pPr>
            <a:r>
              <a:rPr lang="en-GB" sz="2200" dirty="0">
                <a:solidFill>
                  <a:srgbClr val="54585A"/>
                </a:solidFill>
                <a:latin typeface="Arial" panose="020B0604020202020204" pitchFamily="34" charset="0"/>
                <a:cs typeface="Arial" panose="020B0604020202020204" pitchFamily="34" charset="0"/>
              </a:rPr>
              <a:t>Bioplastics made from fruit or vegetables degrade much quicker and if they do find their way into the environment, they are far less of a hazard.</a:t>
            </a:r>
          </a:p>
        </p:txBody>
      </p:sp>
      <p:sp>
        <p:nvSpPr>
          <p:cNvPr id="7" name="TextBox 6">
            <a:extLst>
              <a:ext uri="{FF2B5EF4-FFF2-40B4-BE49-F238E27FC236}">
                <a16:creationId xmlns:a16="http://schemas.microsoft.com/office/drawing/2014/main" id="{DA3F1E37-7C60-DB48-3ECC-14CEEF9348D4}"/>
              </a:ext>
              <a:ext uri="{C183D7F6-B498-43B3-948B-1728B52AA6E4}">
                <adec:decorative xmlns:adec="http://schemas.microsoft.com/office/drawing/2017/decorative" val="1"/>
              </a:ext>
            </a:extLst>
          </p:cNvPr>
          <p:cNvSpPr txBox="1"/>
          <p:nvPr/>
        </p:nvSpPr>
        <p:spPr>
          <a:xfrm>
            <a:off x="8161878" y="4278347"/>
            <a:ext cx="1935788" cy="246221"/>
          </a:xfrm>
          <a:prstGeom prst="rect">
            <a:avLst/>
          </a:prstGeom>
          <a:noFill/>
        </p:spPr>
        <p:txBody>
          <a:bodyPr wrap="square" lIns="91440" tIns="45720" rIns="91440" bIns="45720" rtlCol="0" anchor="t">
            <a:spAutoFit/>
          </a:bodyPr>
          <a:lstStyle/>
          <a:p>
            <a:r>
              <a:rPr lang="en-GB" sz="1000" dirty="0">
                <a:solidFill>
                  <a:srgbClr val="54585A"/>
                </a:solidFill>
                <a:latin typeface="Arial"/>
                <a:cs typeface="Arial"/>
              </a:rPr>
              <a:t>Source: </a:t>
            </a:r>
            <a:r>
              <a:rPr lang="en-GB" sz="1000" dirty="0" err="1">
                <a:solidFill>
                  <a:srgbClr val="54585A"/>
                </a:solidFill>
                <a:latin typeface="Arial"/>
                <a:cs typeface="Arial"/>
              </a:rPr>
              <a:t>Pixabay</a:t>
            </a:r>
            <a:endParaRPr lang="en-GB" sz="1000" dirty="0">
              <a:solidFill>
                <a:srgbClr val="54585A"/>
              </a:solidFill>
              <a:latin typeface="Arial"/>
              <a:cs typeface="Arial"/>
            </a:endParaRPr>
          </a:p>
        </p:txBody>
      </p:sp>
    </p:spTree>
    <p:extLst>
      <p:ext uri="{BB962C8B-B14F-4D97-AF65-F5344CB8AC3E}">
        <p14:creationId xmlns:p14="http://schemas.microsoft.com/office/powerpoint/2010/main" val="3662196373"/>
      </p:ext>
    </p:extLst>
  </p:cSld>
  <p:clrMapOvr>
    <a:masterClrMapping/>
  </p:clrMapOvr>
</p:sld>
</file>

<file path=ppt/theme/theme1.xml><?xml version="1.0" encoding="utf-8"?>
<a:theme xmlns:a="http://schemas.openxmlformats.org/drawingml/2006/main" name="2_RSC_Dividers with dark backgrounds">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444544"/>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RSC_Plain">
  <a:themeElements>
    <a:clrScheme name="RSC">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Brand Slides" id="{BB73349C-9F1B-4FC6-9187-23053AFFA4F2}" vid="{7277EF90-145B-4AE9-9F76-56676C20254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lcf76f155ced4ddcb4097134ff3c332f xmlns="72ad90e4-f9f8-4758-a1e3-0a7f403e271e">
      <Terms xmlns="http://schemas.microsoft.com/office/infopath/2007/PartnerControls"/>
    </lcf76f155ced4ddcb4097134ff3c332f>
    <TaxCatchAll xmlns="27e564b6-8a00-461c-8d45-4d4e49e620eb" xsi:nil="true"/>
    <SharedWithUsers xmlns="27e564b6-8a00-461c-8d45-4d4e49e620eb">
      <UserInfo>
        <DisplayName>Mark Jordan</DisplayName>
        <AccountId>45</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329AEF31871D1488CE76DAAD549738C" ma:contentTypeVersion="17" ma:contentTypeDescription="Create a new document." ma:contentTypeScope="" ma:versionID="dd32f7734da563801c50a67f3ca51d7f">
  <xsd:schema xmlns:xsd="http://www.w3.org/2001/XMLSchema" xmlns:xs="http://www.w3.org/2001/XMLSchema" xmlns:p="http://schemas.microsoft.com/office/2006/metadata/properties" xmlns:ns2="72ad90e4-f9f8-4758-a1e3-0a7f403e271e" xmlns:ns3="27e564b6-8a00-461c-8d45-4d4e49e620eb" targetNamespace="http://schemas.microsoft.com/office/2006/metadata/properties" ma:root="true" ma:fieldsID="3904ce9d5d0d0c785c6930ce28762cd2" ns2:_="" ns3:_="">
    <xsd:import namespace="72ad90e4-f9f8-4758-a1e3-0a7f403e271e"/>
    <xsd:import namespace="27e564b6-8a00-461c-8d45-4d4e49e620e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ServiceOCR"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ad90e4-f9f8-4758-a1e3-0a7f403e27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acd698d5-2c6c-40f3-87af-cb5c6c865f62"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7e564b6-8a00-461c-8d45-4d4e49e620e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eae0381d-0c94-4a3f-aade-9a29dd7f4345}" ma:internalName="TaxCatchAll" ma:showField="CatchAllData" ma:web="27e564b6-8a00-461c-8d45-4d4e49e620e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D48B074-88DF-41CA-9ADB-5D2D4C68312E}">
  <ds:schemaRefs>
    <ds:schemaRef ds:uri="http://schemas.microsoft.com/sharepoint/v3/contenttype/forms"/>
  </ds:schemaRefs>
</ds:datastoreItem>
</file>

<file path=customXml/itemProps2.xml><?xml version="1.0" encoding="utf-8"?>
<ds:datastoreItem xmlns:ds="http://schemas.openxmlformats.org/officeDocument/2006/customXml" ds:itemID="{8F0FB26F-4AA9-44A6-85DC-08E16BF202C5}">
  <ds:schemaRefs>
    <ds:schemaRef ds:uri="27e564b6-8a00-461c-8d45-4d4e49e620eb"/>
    <ds:schemaRef ds:uri="http://schemas.microsoft.com/office/2006/documentManagement/types"/>
    <ds:schemaRef ds:uri="http://purl.org/dc/elements/1.1/"/>
    <ds:schemaRef ds:uri="http://purl.org/dc/dcmitype/"/>
    <ds:schemaRef ds:uri="http://schemas.microsoft.com/office/2006/metadata/properties"/>
    <ds:schemaRef ds:uri="http://purl.org/dc/terms/"/>
    <ds:schemaRef ds:uri="http://schemas.openxmlformats.org/package/2006/metadata/core-properties"/>
    <ds:schemaRef ds:uri="http://schemas.microsoft.com/office/infopath/2007/PartnerControls"/>
    <ds:schemaRef ds:uri="72ad90e4-f9f8-4758-a1e3-0a7f403e271e"/>
    <ds:schemaRef ds:uri="http://www.w3.org/XML/1998/namespace"/>
  </ds:schemaRefs>
</ds:datastoreItem>
</file>

<file path=customXml/itemProps3.xml><?xml version="1.0" encoding="utf-8"?>
<ds:datastoreItem xmlns:ds="http://schemas.openxmlformats.org/officeDocument/2006/customXml" ds:itemID="{C89B771D-FC2F-4919-9588-071EBD284089}">
  <ds:schemaRefs>
    <ds:schemaRef ds:uri="27e564b6-8a00-461c-8d45-4d4e49e620eb"/>
    <ds:schemaRef ds:uri="72ad90e4-f9f8-4758-a1e3-0a7f403e27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3837</TotalTime>
  <Words>2744</Words>
  <Application>Microsoft Office PowerPoint</Application>
  <PresentationFormat>Widescreen</PresentationFormat>
  <Paragraphs>226</Paragraphs>
  <Slides>16</Slides>
  <Notes>16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Arial</vt:lpstr>
      <vt:lpstr>Segoe UI</vt:lpstr>
      <vt:lpstr>Calibri</vt:lpstr>
      <vt:lpstr>Aptos</vt:lpstr>
      <vt:lpstr>Source Sans Pro Black</vt:lpstr>
      <vt:lpstr>Source Sans Pro</vt:lpstr>
      <vt:lpstr>Times New Roman</vt:lpstr>
      <vt:lpstr>2_RSC_Dividers with dark backgrounds</vt:lpstr>
      <vt:lpstr>1_RSC_Plain</vt:lpstr>
      <vt:lpstr>Making plastic  from potato starch</vt:lpstr>
      <vt:lpstr>In this session</vt:lpstr>
      <vt:lpstr>About me</vt:lpstr>
      <vt:lpstr>‘Chemistry is shaping the future’</vt:lpstr>
      <vt:lpstr>Which decomposes the quickest?</vt:lpstr>
      <vt:lpstr>Source: Practical Action Plastics Challenge</vt:lpstr>
      <vt:lpstr>Where does it go?</vt:lpstr>
      <vt:lpstr>What happens to our plastic waste in the UK?</vt:lpstr>
      <vt:lpstr>Towards more sustainable plastics</vt:lpstr>
      <vt:lpstr>Making plastic from potato starch – equipment</vt:lpstr>
      <vt:lpstr>Safety and hazards</vt:lpstr>
      <vt:lpstr>Method</vt:lpstr>
      <vt:lpstr>Method part 2 </vt:lpstr>
      <vt:lpstr>Method part 3</vt:lpstr>
      <vt:lpstr>A future in chemistry</vt:lpstr>
      <vt:lpstr>Game: find your role in fixing the future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plastic from potato starch PowerPoint presentation</dc:title>
  <dc:creator>Royal Society of Chemistry</dc:creator>
  <cp:keywords>Bioplastics, potato, plastic, experiment, outreach, non-lab, chemistry, polymer</cp:keywords>
  <dc:description>From rsc.li/3XDyQTR full experimental method, classroom slides, teaching notes and curriculum links </dc:description>
  <cp:lastModifiedBy>Juliet Kennard</cp:lastModifiedBy>
  <cp:revision>80</cp:revision>
  <cp:lastPrinted>2023-07-26T12:18:18Z</cp:lastPrinted>
  <dcterms:created xsi:type="dcterms:W3CDTF">2019-02-27T10:19:09Z</dcterms:created>
  <dcterms:modified xsi:type="dcterms:W3CDTF">2024-09-19T06:36:36Z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0x010100B329AEF31871D1488CE76DAAD549738C</vt:lpwstr>
  </property>
  <property fmtid="{D5CDD505-2E9C-101B-9397-08002B2CF9AE}" pid="3" name="MediaServiceImageTags">
    <vt:lpwstr/>
  </property>
  <property fmtid="{D5CDD505-2E9C-101B-9397-08002B2CF9AE}" pid="4" name="MSIP_Label_761e6141-5fba-4767-855f-01d3fd5de060_Enabled">
    <vt:lpwstr>true</vt:lpwstr>
  </property>
  <property fmtid="{D5CDD505-2E9C-101B-9397-08002B2CF9AE}" pid="5" name="MSIP_Label_761e6141-5fba-4767-855f-01d3fd5de060_SetDate">
    <vt:lpwstr>2024-08-28T14:01:17Z</vt:lpwstr>
  </property>
  <property fmtid="{D5CDD505-2E9C-101B-9397-08002B2CF9AE}" pid="6" name="MSIP_Label_761e6141-5fba-4767-855f-01d3fd5de060_Method">
    <vt:lpwstr>Standard</vt:lpwstr>
  </property>
  <property fmtid="{D5CDD505-2E9C-101B-9397-08002B2CF9AE}" pid="7" name="MSIP_Label_761e6141-5fba-4767-855f-01d3fd5de060_Name">
    <vt:lpwstr>defa4170-0d19-0005-0004-bc88714345d2</vt:lpwstr>
  </property>
  <property fmtid="{D5CDD505-2E9C-101B-9397-08002B2CF9AE}" pid="8" name="MSIP_Label_761e6141-5fba-4767-855f-01d3fd5de060_SiteId">
    <vt:lpwstr>56e39283-88ef-4500-b0da-e663bf001c99</vt:lpwstr>
  </property>
  <property fmtid="{D5CDD505-2E9C-101B-9397-08002B2CF9AE}" pid="9" name="MSIP_Label_761e6141-5fba-4767-855f-01d3fd5de060_ActionId">
    <vt:lpwstr>87726eff-95d7-426d-88e0-5e50a5e834c8</vt:lpwstr>
  </property>
  <property fmtid="{D5CDD505-2E9C-101B-9397-08002B2CF9AE}" pid="10" name="MSIP_Label_761e6141-5fba-4767-855f-01d3fd5de060_ContentBits">
    <vt:lpwstr>0</vt:lpwstr>
  </property>
</Properties>
</file>