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65" r:id="rId3"/>
    <p:sldId id="257" r:id="rId4"/>
    <p:sldId id="259" r:id="rId5"/>
    <p:sldId id="258" r:id="rId6"/>
    <p:sldId id="426" r:id="rId7"/>
    <p:sldId id="260" r:id="rId8"/>
    <p:sldId id="262" r:id="rId9"/>
    <p:sldId id="430" r:id="rId10"/>
    <p:sldId id="266" r:id="rId11"/>
    <p:sldId id="428" r:id="rId12"/>
    <p:sldId id="433" r:id="rId13"/>
    <p:sldId id="431" r:id="rId14"/>
    <p:sldId id="263" r:id="rId15"/>
    <p:sldId id="427" r:id="rId16"/>
    <p:sldId id="42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D50808-80E0-2EB4-FADF-BCB6AE10CD82}" name="Melinda Welch" initials="MW" userId="34afd9a6a22864d4" providerId="Windows Live"/>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 id="{2E6B3BDD-0146-C9B9-BEA0-E4C016F15D6A}" name="Catherine" initials="C" userId="S::Catherine@justcontent.co.uk::94877c21-fe5e-4c65-acc0-802bdbb5f7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49" autoAdjust="0"/>
    <p:restoredTop sz="76481" autoAdjust="0"/>
  </p:normalViewPr>
  <p:slideViewPr>
    <p:cSldViewPr snapToGrid="0">
      <p:cViewPr varScale="1">
        <p:scale>
          <a:sx n="83" d="100"/>
          <a:sy n="83" d="100"/>
        </p:scale>
        <p:origin x="194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DD1F7ED0-645B-4A36-93D1-46E17C06F380}"/>
    <pc:docChg chg="custSel delSld modSld">
      <pc:chgData name="Sarah Binns" userId="44ca82e01afbb258" providerId="LiveId" clId="{DD1F7ED0-645B-4A36-93D1-46E17C06F380}" dt="2023-03-30T10:34:38.975" v="4" actId="20577"/>
      <pc:docMkLst>
        <pc:docMk/>
      </pc:docMkLst>
      <pc:sldChg chg="modNotesTx">
        <pc:chgData name="Sarah Binns" userId="44ca82e01afbb258" providerId="LiveId" clId="{DD1F7ED0-645B-4A36-93D1-46E17C06F380}" dt="2023-03-30T10:34:38.975" v="4" actId="20577"/>
        <pc:sldMkLst>
          <pc:docMk/>
          <pc:sldMk cId="2092616550" sldId="263"/>
        </pc:sldMkLst>
      </pc:sldChg>
      <pc:sldChg chg="modSp mod modNotesTx">
        <pc:chgData name="Sarah Binns" userId="44ca82e01afbb258" providerId="LiveId" clId="{DD1F7ED0-645B-4A36-93D1-46E17C06F380}" dt="2023-03-30T10:34:09.596" v="2" actId="33524"/>
        <pc:sldMkLst>
          <pc:docMk/>
          <pc:sldMk cId="18459897" sldId="430"/>
        </pc:sldMkLst>
        <pc:spChg chg="mod">
          <ac:chgData name="Sarah Binns" userId="44ca82e01afbb258" providerId="LiveId" clId="{DD1F7ED0-645B-4A36-93D1-46E17C06F380}" dt="2023-03-30T10:34:05.630" v="1" actId="33524"/>
          <ac:spMkLst>
            <pc:docMk/>
            <pc:sldMk cId="18459897" sldId="430"/>
            <ac:spMk id="10" creationId="{46171CF4-DC37-2E35-76E8-38097546FB48}"/>
          </ac:spMkLst>
        </pc:spChg>
      </pc:sldChg>
      <pc:sldChg chg="modSp mod">
        <pc:chgData name="Sarah Binns" userId="44ca82e01afbb258" providerId="LiveId" clId="{DD1F7ED0-645B-4A36-93D1-46E17C06F380}" dt="2023-03-30T10:34:27.183" v="3" actId="20577"/>
        <pc:sldMkLst>
          <pc:docMk/>
          <pc:sldMk cId="3086380533" sldId="431"/>
        </pc:sldMkLst>
        <pc:spChg chg="mod">
          <ac:chgData name="Sarah Binns" userId="44ca82e01afbb258" providerId="LiveId" clId="{DD1F7ED0-645B-4A36-93D1-46E17C06F380}" dt="2023-03-30T10:34:27.183" v="3" actId="20577"/>
          <ac:spMkLst>
            <pc:docMk/>
            <pc:sldMk cId="3086380533" sldId="431"/>
            <ac:spMk id="3" creationId="{FFD802F0-A890-3F8D-8DF4-9D97078EE01C}"/>
          </ac:spMkLst>
        </pc:spChg>
      </pc:sldChg>
      <pc:sldChg chg="del">
        <pc:chgData name="Sarah Binns" userId="44ca82e01afbb258" providerId="LiveId" clId="{DD1F7ED0-645B-4A36-93D1-46E17C06F380}" dt="2023-03-30T10:21:31.373" v="0" actId="47"/>
        <pc:sldMkLst>
          <pc:docMk/>
          <pc:sldMk cId="4259175598" sldId="43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9B6E2C-8317-490F-8911-98F529E077C2}" type="datetimeFigureOut">
              <a:rPr lang="en-GB" smtClean="0"/>
              <a:t>11/04/2023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AF2F5B-41FE-45B1-8655-0B5A3F23560D}" type="slidenum">
              <a:rPr lang="en-GB" smtClean="0"/>
              <a:t>‹#›</a:t>
            </a:fld>
            <a:endParaRPr lang="en-GB" dirty="0"/>
          </a:p>
        </p:txBody>
      </p:sp>
    </p:spTree>
    <p:extLst>
      <p:ext uri="{BB962C8B-B14F-4D97-AF65-F5344CB8AC3E}">
        <p14:creationId xmlns:p14="http://schemas.microsoft.com/office/powerpoint/2010/main" val="4254328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du.rsc.org/job-profiles/senior-director-of-chip-research/4012979.articl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du.rsc.org/job-profiles/senior-director-of-chip-research/4012979.articl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AF2F5B-41FE-45B1-8655-0B5A3F23560D}" type="slidenum">
              <a:rPr lang="en-GB" smtClean="0"/>
              <a:t>1</a:t>
            </a:fld>
            <a:endParaRPr lang="en-GB" dirty="0"/>
          </a:p>
        </p:txBody>
      </p:sp>
    </p:spTree>
    <p:extLst>
      <p:ext uri="{BB962C8B-B14F-4D97-AF65-F5344CB8AC3E}">
        <p14:creationId xmlns:p14="http://schemas.microsoft.com/office/powerpoint/2010/main" val="766948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50000"/>
              </a:lnSpc>
              <a:spcBef>
                <a:spcPts val="600"/>
              </a:spcBef>
              <a:spcAft>
                <a:spcPts val="1200"/>
              </a:spcAft>
              <a:buClrTx/>
              <a:buSzTx/>
              <a:buFontTx/>
              <a:buNone/>
              <a:tabLst/>
              <a:defRPr/>
            </a:pPr>
            <a:r>
              <a:rPr lang="en-US" sz="1800" u="none" dirty="0">
                <a:solidFill>
                  <a:srgbClr val="0563C1"/>
                </a:solidFill>
                <a:effectLst/>
                <a:latin typeface="Arial" panose="020B0604020202020204" pitchFamily="34" charset="0"/>
                <a:ea typeface="Calibri" panose="020F0502020204030204" pitchFamily="34" charset="0"/>
                <a:cs typeface="Arial" panose="020B0604020202020204" pitchFamily="34" charset="0"/>
              </a:rPr>
              <a:t>Introduce </a:t>
            </a:r>
            <a:r>
              <a:rPr lang="en-US" sz="1800" dirty="0">
                <a:effectLst/>
                <a:latin typeface="Arial" panose="020B0604020202020204" pitchFamily="34" charset="0"/>
                <a:ea typeface="Calibri" panose="020F0502020204030204" pitchFamily="34" charset="0"/>
                <a:cs typeface="Arial" panose="020B0604020202020204" pitchFamily="34" charset="0"/>
              </a:rPr>
              <a:t>learners to Katie, </a:t>
            </a:r>
            <a:r>
              <a:rPr lang="en-US" sz="3600" dirty="0">
                <a:effectLst/>
                <a:latin typeface="Arial" panose="020B0604020202020204" pitchFamily="34" charset="0"/>
                <a:ea typeface="Calibri" panose="020F0502020204030204" pitchFamily="34" charset="0"/>
                <a:cs typeface="Arial" panose="020B0604020202020204" pitchFamily="34" charset="0"/>
              </a:rPr>
              <a:t>an executive editor in scientific publishing</a:t>
            </a:r>
            <a:r>
              <a:rPr lang="en-US" sz="1800" dirty="0">
                <a:effectLst/>
                <a:latin typeface="Arial" panose="020B0604020202020204" pitchFamily="34" charset="0"/>
                <a:ea typeface="Calibri" panose="020F0502020204030204" pitchFamily="34" charset="0"/>
                <a:cs typeface="Arial" panose="020B0604020202020204" pitchFamily="34" charset="0"/>
              </a:rPr>
              <a:t>, who works with scientists around the world to promote and publish their findings in leading scientific journals. </a:t>
            </a:r>
          </a:p>
          <a:p>
            <a:pPr marL="0" marR="0" lvl="0" indent="0" algn="l" defTabSz="914400" rtl="0" eaLnBrk="1" fontAlgn="auto" latinLnBrk="0" hangingPunct="1">
              <a:lnSpc>
                <a:spcPct val="150000"/>
              </a:lnSpc>
              <a:spcBef>
                <a:spcPts val="600"/>
              </a:spcBef>
              <a:spcAft>
                <a:spcPts val="1200"/>
              </a:spcAft>
              <a:buClrTx/>
              <a:buSzTx/>
              <a:buFontTx/>
              <a:buNone/>
              <a:tabLst/>
              <a:defRPr/>
            </a:pPr>
            <a:r>
              <a:rPr lang="en-US" sz="1800" dirty="0">
                <a:effectLst/>
                <a:latin typeface="Arial" panose="020B0604020202020204" pitchFamily="34" charset="0"/>
                <a:ea typeface="Calibri" panose="020F0502020204030204" pitchFamily="34" charset="0"/>
                <a:cs typeface="Arial" panose="020B0604020202020204" pitchFamily="34" charset="0"/>
              </a:rPr>
              <a:t>Watch the video </a:t>
            </a:r>
            <a:r>
              <a:rPr lang="en-GB" sz="2800" dirty="0">
                <a:hlinkClick r:id="rId3"/>
              </a:rPr>
              <a:t>https://edu.rsc.org/job-profiles/senior-director-of-chip-research/4012979.article</a:t>
            </a:r>
            <a:r>
              <a:rPr lang="en-GB" sz="2800" dirty="0"/>
              <a:t> </a:t>
            </a:r>
            <a:r>
              <a:rPr lang="en-US" sz="1800" dirty="0"/>
              <a:t>(accessed 11 April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Video length: 0:51</a:t>
            </a:r>
            <a:endParaRPr lang="en-GB" sz="1800" dirty="0"/>
          </a:p>
          <a:p>
            <a:pPr marL="0" marR="0" lvl="0" indent="0" algn="l" defTabSz="914400" rtl="0" eaLnBrk="1" fontAlgn="auto" latinLnBrk="0" hangingPunct="1">
              <a:lnSpc>
                <a:spcPct val="150000"/>
              </a:lnSpc>
              <a:spcBef>
                <a:spcPts val="600"/>
              </a:spcBef>
              <a:spcAft>
                <a:spcPts val="1200"/>
              </a:spcAft>
              <a:buClrTx/>
              <a:buSzTx/>
              <a:buFontTx/>
              <a:buNone/>
              <a:tabLst/>
              <a:defRPr/>
            </a:pPr>
            <a:endParaRPr lang="en-GB" sz="1800" dirty="0">
              <a:effectLst/>
              <a:latin typeface="Montserrat Light" panose="00000400000000000000" pitchFamily="2"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6AF2F5B-41FE-45B1-8655-0B5A3F23560D}" type="slidenum">
              <a:rPr lang="en-GB" smtClean="0"/>
              <a:t>11</a:t>
            </a:fld>
            <a:endParaRPr lang="en-GB" dirty="0"/>
          </a:p>
        </p:txBody>
      </p:sp>
    </p:spTree>
    <p:extLst>
      <p:ext uri="{BB962C8B-B14F-4D97-AF65-F5344CB8AC3E}">
        <p14:creationId xmlns:p14="http://schemas.microsoft.com/office/powerpoint/2010/main" val="1181485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AF2F5B-41FE-45B1-8655-0B5A3F23560D}" type="slidenum">
              <a:rPr lang="en-GB" smtClean="0"/>
              <a:t>12</a:t>
            </a:fld>
            <a:endParaRPr lang="en-GB" dirty="0"/>
          </a:p>
        </p:txBody>
      </p:sp>
    </p:spTree>
    <p:extLst>
      <p:ext uri="{BB962C8B-B14F-4D97-AF65-F5344CB8AC3E}">
        <p14:creationId xmlns:p14="http://schemas.microsoft.com/office/powerpoint/2010/main" val="23734072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50000"/>
              </a:lnSpc>
              <a:spcBef>
                <a:spcPts val="600"/>
              </a:spcBef>
              <a:spcAft>
                <a:spcPts val="1200"/>
              </a:spcAft>
              <a:buFont typeface="+mj-lt"/>
              <a:buNone/>
            </a:pPr>
            <a:r>
              <a:rPr lang="en-GB" dirty="0"/>
              <a:t>The answers to these are provided on the next slide. These questions are included in the student workbook. </a:t>
            </a:r>
          </a:p>
          <a:p>
            <a:pPr marL="0" lvl="0" indent="0">
              <a:lnSpc>
                <a:spcPct val="150000"/>
              </a:lnSpc>
              <a:spcBef>
                <a:spcPts val="600"/>
              </a:spcBef>
              <a:spcAft>
                <a:spcPts val="1200"/>
              </a:spcAft>
              <a:buFont typeface="+mj-lt"/>
              <a:buNone/>
            </a:pPr>
            <a:endParaRPr lang="en-GB" dirty="0"/>
          </a:p>
          <a:p>
            <a:pPr marL="0" lvl="0" indent="0">
              <a:lnSpc>
                <a:spcPct val="150000"/>
              </a:lnSpc>
              <a:spcBef>
                <a:spcPts val="600"/>
              </a:spcBef>
              <a:spcAft>
                <a:spcPts val="1200"/>
              </a:spcAft>
              <a:buFont typeface="+mj-lt"/>
              <a:buNone/>
            </a:pPr>
            <a:r>
              <a:rPr lang="en-GB" dirty="0"/>
              <a:t>Give learners five minutes to work through these questions in pairs before going through the answers together as a class using the next slide. </a:t>
            </a:r>
          </a:p>
        </p:txBody>
      </p:sp>
      <p:sp>
        <p:nvSpPr>
          <p:cNvPr id="4" name="Slide Number Placeholder 3"/>
          <p:cNvSpPr>
            <a:spLocks noGrp="1"/>
          </p:cNvSpPr>
          <p:nvPr>
            <p:ph type="sldNum" sz="quarter" idx="5"/>
          </p:nvPr>
        </p:nvSpPr>
        <p:spPr/>
        <p:txBody>
          <a:bodyPr/>
          <a:lstStyle/>
          <a:p>
            <a:fld id="{C6AF2F5B-41FE-45B1-8655-0B5A3F23560D}" type="slidenum">
              <a:rPr lang="en-GB" smtClean="0"/>
              <a:t>14</a:t>
            </a:fld>
            <a:endParaRPr lang="en-GB" dirty="0"/>
          </a:p>
        </p:txBody>
      </p:sp>
    </p:spTree>
    <p:extLst>
      <p:ext uri="{BB962C8B-B14F-4D97-AF65-F5344CB8AC3E}">
        <p14:creationId xmlns:p14="http://schemas.microsoft.com/office/powerpoint/2010/main" val="902915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50000"/>
              </a:lnSpc>
              <a:spcBef>
                <a:spcPts val="600"/>
              </a:spcBef>
              <a:spcAft>
                <a:spcPts val="1200"/>
              </a:spcAft>
              <a:buFont typeface="+mj-lt"/>
              <a:buNone/>
            </a:pPr>
            <a:endParaRPr lang="en-GB" dirty="0"/>
          </a:p>
        </p:txBody>
      </p:sp>
      <p:sp>
        <p:nvSpPr>
          <p:cNvPr id="4" name="Slide Number Placeholder 3"/>
          <p:cNvSpPr>
            <a:spLocks noGrp="1"/>
          </p:cNvSpPr>
          <p:nvPr>
            <p:ph type="sldNum" sz="quarter" idx="5"/>
          </p:nvPr>
        </p:nvSpPr>
        <p:spPr/>
        <p:txBody>
          <a:bodyPr/>
          <a:lstStyle/>
          <a:p>
            <a:fld id="{C6AF2F5B-41FE-45B1-8655-0B5A3F23560D}" type="slidenum">
              <a:rPr lang="en-GB" smtClean="0"/>
              <a:t>15</a:t>
            </a:fld>
            <a:endParaRPr lang="en-GB" dirty="0"/>
          </a:p>
        </p:txBody>
      </p:sp>
    </p:spTree>
    <p:extLst>
      <p:ext uri="{BB962C8B-B14F-4D97-AF65-F5344CB8AC3E}">
        <p14:creationId xmlns:p14="http://schemas.microsoft.com/office/powerpoint/2010/main" val="33081733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16</a:t>
            </a:fld>
            <a:endParaRPr lang="en-GB" dirty="0"/>
          </a:p>
        </p:txBody>
      </p:sp>
    </p:spTree>
    <p:extLst>
      <p:ext uri="{BB962C8B-B14F-4D97-AF65-F5344CB8AC3E}">
        <p14:creationId xmlns:p14="http://schemas.microsoft.com/office/powerpoint/2010/main" val="1247824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 Shutterstock</a:t>
            </a:r>
          </a:p>
          <a:p>
            <a:endParaRPr lang="en-GB" dirty="0">
              <a:solidFill>
                <a:schemeClr val="tx1"/>
              </a:solidFill>
            </a:endParaRPr>
          </a:p>
          <a:p>
            <a:r>
              <a:rPr lang="en-GB" dirty="0">
                <a:solidFill>
                  <a:schemeClr val="tx1"/>
                </a:solidFill>
              </a:rPr>
              <a:t>Ask students what they think DNA is.</a:t>
            </a:r>
          </a:p>
          <a:p>
            <a:endParaRPr lang="en-GB" dirty="0">
              <a:solidFill>
                <a:schemeClr val="tx1"/>
              </a:solidFill>
            </a:endParaRPr>
          </a:p>
          <a:p>
            <a:r>
              <a:rPr lang="en-GB" dirty="0">
                <a:solidFill>
                  <a:schemeClr val="tx1"/>
                </a:solidFill>
              </a:rPr>
              <a:t>In every cell of your body you have </a:t>
            </a:r>
            <a:r>
              <a:rPr lang="en-GB" baseline="0" dirty="0">
                <a:solidFill>
                  <a:schemeClr val="tx1"/>
                </a:solidFill>
              </a:rPr>
              <a:t>23 pairs of chromosomes. A chromosome is DNA all twisted up forming the shape you can see on the board.</a:t>
            </a:r>
          </a:p>
          <a:p>
            <a:endParaRPr lang="en-GB" baseline="0" dirty="0">
              <a:solidFill>
                <a:schemeClr val="tx1"/>
              </a:solidFill>
            </a:endParaRPr>
          </a:p>
          <a:p>
            <a:r>
              <a:rPr lang="en-GB" baseline="0" dirty="0">
                <a:solidFill>
                  <a:schemeClr val="tx1"/>
                </a:solidFill>
              </a:rPr>
              <a:t>The DNA in every cell in your bodies is roughly two metres long! </a:t>
            </a:r>
            <a:r>
              <a:rPr lang="en-GB" i="0" baseline="0" dirty="0">
                <a:solidFill>
                  <a:schemeClr val="tx1"/>
                </a:solidFill>
              </a:rPr>
              <a:t>(Compare that with your own height or that of a student to make them realise how long it actually is.)</a:t>
            </a:r>
          </a:p>
          <a:p>
            <a:endParaRPr lang="en-GB" i="1" baseline="0" dirty="0">
              <a:solidFill>
                <a:schemeClr val="tx1"/>
              </a:solidFill>
            </a:endParaRPr>
          </a:p>
          <a:p>
            <a:r>
              <a:rPr lang="en-GB" i="0" baseline="0" dirty="0">
                <a:solidFill>
                  <a:schemeClr val="tx1"/>
                </a:solidFill>
              </a:rPr>
              <a:t>It is a long-chain molecule that codes the information needed for cells and tissues to work.</a:t>
            </a:r>
          </a:p>
          <a:p>
            <a:endParaRPr lang="en-GB" i="1" baseline="0" dirty="0">
              <a:solidFill>
                <a:schemeClr val="tx1"/>
              </a:solidFill>
            </a:endParaRPr>
          </a:p>
          <a:p>
            <a:endParaRPr lang="en-GB" i="1" dirty="0">
              <a:solidFill>
                <a:schemeClr val="tx1"/>
              </a:solidFill>
            </a:endParaRPr>
          </a:p>
        </p:txBody>
      </p:sp>
      <p:sp>
        <p:nvSpPr>
          <p:cNvPr id="4" name="Slide Number Placeholder 3"/>
          <p:cNvSpPr>
            <a:spLocks noGrp="1"/>
          </p:cNvSpPr>
          <p:nvPr>
            <p:ph type="sldNum" sz="quarter" idx="10"/>
          </p:nvPr>
        </p:nvSpPr>
        <p:spPr/>
        <p:txBody>
          <a:bodyPr/>
          <a:lstStyle/>
          <a:p>
            <a:fld id="{C6AF2F5B-41FE-45B1-8655-0B5A3F23560D}" type="slidenum">
              <a:rPr lang="en-GB" smtClean="0"/>
              <a:t>3</a:t>
            </a:fld>
            <a:endParaRPr lang="en-GB" dirty="0"/>
          </a:p>
        </p:txBody>
      </p:sp>
    </p:spTree>
    <p:extLst>
      <p:ext uri="{BB962C8B-B14F-4D97-AF65-F5344CB8AC3E}">
        <p14:creationId xmlns:p14="http://schemas.microsoft.com/office/powerpoint/2010/main" val="168283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DNA was originally discovered in 1869, but it wasn’t fully mapped</a:t>
            </a:r>
            <a:r>
              <a:rPr lang="en-GB" baseline="0" dirty="0"/>
              <a:t> out or understood until nearly 100 years later.</a:t>
            </a:r>
          </a:p>
          <a:p>
            <a:endParaRPr lang="en-GB" baseline="0" dirty="0"/>
          </a:p>
          <a:p>
            <a:r>
              <a:rPr lang="en-GB" baseline="0" dirty="0"/>
              <a:t>Several groups of scientists were trying to understand what DNA looked like. With the help of Maurice Wilkins, Watson and Crick gained access to an X-ray image of DNA that had been taken by Rosalind Franklin.</a:t>
            </a:r>
          </a:p>
          <a:p>
            <a:endParaRPr lang="en-GB" baseline="0" dirty="0"/>
          </a:p>
          <a:p>
            <a:r>
              <a:rPr lang="en-GB" baseline="0" dirty="0"/>
              <a:t>Using the DNA image they successfully deduced the model of DNA that we commonly know today as the double helix.</a:t>
            </a:r>
            <a:endParaRPr lang="en-GB" dirty="0"/>
          </a:p>
        </p:txBody>
      </p:sp>
      <p:sp>
        <p:nvSpPr>
          <p:cNvPr id="4" name="Slide Number Placeholder 3"/>
          <p:cNvSpPr>
            <a:spLocks noGrp="1"/>
          </p:cNvSpPr>
          <p:nvPr>
            <p:ph type="sldNum" sz="quarter" idx="10"/>
          </p:nvPr>
        </p:nvSpPr>
        <p:spPr/>
        <p:txBody>
          <a:bodyPr/>
          <a:lstStyle/>
          <a:p>
            <a:fld id="{C6AF2F5B-41FE-45B1-8655-0B5A3F23560D}" type="slidenum">
              <a:rPr lang="en-GB" smtClean="0"/>
              <a:t>4</a:t>
            </a:fld>
            <a:endParaRPr lang="en-GB" dirty="0"/>
          </a:p>
        </p:txBody>
      </p:sp>
    </p:spTree>
    <p:extLst>
      <p:ext uri="{BB962C8B-B14F-4D97-AF65-F5344CB8AC3E}">
        <p14:creationId xmlns:p14="http://schemas.microsoft.com/office/powerpoint/2010/main" val="2015211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DNA is the set of instructions</a:t>
            </a:r>
            <a:r>
              <a:rPr lang="en-GB" baseline="0" dirty="0"/>
              <a:t> telling a cell what its job will be. This is done through the sequence of four different bases: adenine (A), thymine (T), guanine (G) and cytosine (C). Every type of cell has a different code so has a different job.</a:t>
            </a:r>
          </a:p>
          <a:p>
            <a:endParaRPr lang="en-GB" baseline="0" dirty="0"/>
          </a:p>
          <a:p>
            <a:r>
              <a:rPr lang="en-GB" baseline="0" dirty="0"/>
              <a:t>Have you ever wondered why we look similar to our parents and siblings? This is because we inherit this data/genetic material from our parents.</a:t>
            </a:r>
            <a:endParaRPr lang="en-GB" dirty="0"/>
          </a:p>
        </p:txBody>
      </p:sp>
      <p:sp>
        <p:nvSpPr>
          <p:cNvPr id="4" name="Slide Number Placeholder 3"/>
          <p:cNvSpPr>
            <a:spLocks noGrp="1"/>
          </p:cNvSpPr>
          <p:nvPr>
            <p:ph type="sldNum" sz="quarter" idx="10"/>
          </p:nvPr>
        </p:nvSpPr>
        <p:spPr/>
        <p:txBody>
          <a:bodyPr/>
          <a:lstStyle/>
          <a:p>
            <a:fld id="{C6AF2F5B-41FE-45B1-8655-0B5A3F23560D}" type="slidenum">
              <a:rPr lang="en-GB" smtClean="0"/>
              <a:t>5</a:t>
            </a:fld>
            <a:endParaRPr lang="en-GB" dirty="0"/>
          </a:p>
        </p:txBody>
      </p:sp>
    </p:spTree>
    <p:extLst>
      <p:ext uri="{BB962C8B-B14F-4D97-AF65-F5344CB8AC3E}">
        <p14:creationId xmlns:p14="http://schemas.microsoft.com/office/powerpoint/2010/main" val="2394271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spcBef>
                <a:spcPts val="600"/>
              </a:spcBef>
              <a:spcAft>
                <a:spcPts val="1200"/>
              </a:spcAft>
            </a:pPr>
            <a:r>
              <a:rPr lang="en-US" sz="1800" u="none" dirty="0">
                <a:solidFill>
                  <a:srgbClr val="0563C1"/>
                </a:solidFill>
                <a:effectLst/>
                <a:latin typeface="Arial" panose="020B0604020202020204" pitchFamily="34" charset="0"/>
                <a:ea typeface="Calibri" panose="020F0502020204030204" pitchFamily="34" charset="0"/>
                <a:cs typeface="Arial" panose="020B0604020202020204" pitchFamily="34" charset="0"/>
              </a:rPr>
              <a:t>Introduce learners to Jason, </a:t>
            </a:r>
            <a:r>
              <a:rPr lang="en-US" sz="3600" dirty="0">
                <a:effectLst/>
                <a:latin typeface="Arial" panose="020B0604020202020204" pitchFamily="34" charset="0"/>
                <a:ea typeface="Calibri" panose="020F0502020204030204" pitchFamily="34" charset="0"/>
                <a:cs typeface="Arial" panose="020B0604020202020204" pitchFamily="34" charset="0"/>
              </a:rPr>
              <a:t>a senior director of chip research at </a:t>
            </a:r>
            <a:r>
              <a:rPr lang="en-US" sz="6000" dirty="0">
                <a:effectLst/>
                <a:latin typeface="Arial" panose="020B0604020202020204" pitchFamily="34" charset="0"/>
                <a:ea typeface="Calibri" panose="020F0502020204030204" pitchFamily="34" charset="0"/>
                <a:cs typeface="Arial" panose="020B0604020202020204" pitchFamily="34" charset="0"/>
              </a:rPr>
              <a:t>Oxford Nanopore Technologies,</a:t>
            </a:r>
            <a:r>
              <a:rPr lang="en-US" sz="1800" u="none" dirty="0">
                <a:effectLst/>
                <a:latin typeface="Arial" panose="020B0604020202020204" pitchFamily="34" charset="0"/>
                <a:ea typeface="Calibri" panose="020F0502020204030204" pitchFamily="34" charset="0"/>
                <a:cs typeface="Arial" panose="020B0604020202020204" pitchFamily="34" charset="0"/>
              </a:rPr>
              <a:t> who works with other scientists to sequence DNA during viral outbreaks or during the discoveries of new species. </a:t>
            </a:r>
            <a:r>
              <a:rPr lang="en-US" sz="1800" u="none" dirty="0">
                <a:effectLst/>
                <a:latin typeface="Montserrat Light" panose="00000400000000000000" pitchFamily="2" charset="0"/>
                <a:ea typeface="Calibri" panose="020F050202020403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Watch the video at </a:t>
            </a:r>
            <a:r>
              <a:rPr lang="en-GB" sz="2800" dirty="0">
                <a:hlinkClick r:id="rId3"/>
              </a:rPr>
              <a:t>https://edu.rsc.org/job-profiles/senior-director-of-chip-research/4012979.article </a:t>
            </a:r>
            <a:r>
              <a:rPr lang="en-US" sz="1800" dirty="0"/>
              <a:t>(accessed 11 April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Video length: 1:18</a:t>
            </a:r>
            <a:endParaRPr lang="en-GB" sz="1800" dirty="0"/>
          </a:p>
          <a:p>
            <a:pPr>
              <a:lnSpc>
                <a:spcPct val="150000"/>
              </a:lnSpc>
              <a:spcBef>
                <a:spcPts val="600"/>
              </a:spcBef>
              <a:spcAft>
                <a:spcPts val="1200"/>
              </a:spcAft>
            </a:pPr>
            <a:endParaRPr lang="en-GB" sz="1800" u="none" dirty="0">
              <a:effectLst/>
              <a:latin typeface="Montserrat Light" panose="00000400000000000000" pitchFamily="2"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6AF2F5B-41FE-45B1-8655-0B5A3F23560D}" type="slidenum">
              <a:rPr lang="en-GB" smtClean="0"/>
              <a:t>6</a:t>
            </a:fld>
            <a:endParaRPr lang="en-GB" dirty="0"/>
          </a:p>
        </p:txBody>
      </p:sp>
    </p:spTree>
    <p:extLst>
      <p:ext uri="{BB962C8B-B14F-4D97-AF65-F5344CB8AC3E}">
        <p14:creationId xmlns:p14="http://schemas.microsoft.com/office/powerpoint/2010/main" val="3598782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Point out to learners that</a:t>
            </a:r>
            <a:r>
              <a:rPr lang="en-GB" baseline="0" dirty="0"/>
              <a:t> the DNA we will be extracting is ‘crude’. If you wanted to analyse the DNA you would need to clean it up first.</a:t>
            </a:r>
          </a:p>
          <a:p>
            <a:endParaRPr lang="en-GB" baseline="0" dirty="0"/>
          </a:p>
        </p:txBody>
      </p:sp>
      <p:sp>
        <p:nvSpPr>
          <p:cNvPr id="4" name="Slide Number Placeholder 3"/>
          <p:cNvSpPr>
            <a:spLocks noGrp="1"/>
          </p:cNvSpPr>
          <p:nvPr>
            <p:ph type="sldNum" sz="quarter" idx="10"/>
          </p:nvPr>
        </p:nvSpPr>
        <p:spPr/>
        <p:txBody>
          <a:bodyPr/>
          <a:lstStyle/>
          <a:p>
            <a:fld id="{C6AF2F5B-41FE-45B1-8655-0B5A3F23560D}" type="slidenum">
              <a:rPr lang="en-GB" smtClean="0"/>
              <a:t>7</a:t>
            </a:fld>
            <a:endParaRPr lang="en-GB" dirty="0"/>
          </a:p>
        </p:txBody>
      </p:sp>
    </p:spTree>
    <p:extLst>
      <p:ext uri="{BB962C8B-B14F-4D97-AF65-F5344CB8AC3E}">
        <p14:creationId xmlns:p14="http://schemas.microsoft.com/office/powerpoint/2010/main" val="3114515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50000"/>
              </a:lnSpc>
              <a:spcBef>
                <a:spcPts val="600"/>
              </a:spcBef>
              <a:spcAft>
                <a:spcPts val="1200"/>
              </a:spcAft>
              <a:buClrTx/>
              <a:buSzTx/>
              <a:buFontTx/>
              <a:buNone/>
              <a:tabLst/>
              <a:defRPr/>
            </a:pPr>
            <a:r>
              <a:rPr lang="en-US" sz="1800" u="none" strike="noStrike" dirty="0">
                <a:effectLst/>
                <a:latin typeface="Arial" panose="020B0604020202020204" pitchFamily="34" charset="0"/>
                <a:ea typeface="Calibri" panose="020F0502020204030204" pitchFamily="34" charset="0"/>
                <a:cs typeface="Arial" panose="020B0604020202020204" pitchFamily="34" charset="0"/>
              </a:rPr>
              <a:t>Royal Society of Chemistry/adapted from University of Reading and © Shutterstock</a:t>
            </a:r>
          </a:p>
          <a:p>
            <a:pPr marL="228600" marR="0" lvl="0" indent="0" algn="l" defTabSz="914400" rtl="0" eaLnBrk="1" fontAlgn="auto" latinLnBrk="0" hangingPunct="1">
              <a:lnSpc>
                <a:spcPct val="150000"/>
              </a:lnSpc>
              <a:spcBef>
                <a:spcPts val="600"/>
              </a:spcBef>
              <a:spcAft>
                <a:spcPts val="1200"/>
              </a:spcAft>
              <a:buClrTx/>
              <a:buSzTx/>
              <a:buFontTx/>
              <a:buNone/>
              <a:tabLst/>
              <a:defRPr/>
            </a:pP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50000"/>
              </a:lnSpc>
              <a:spcBef>
                <a:spcPts val="600"/>
              </a:spcBef>
              <a:spcAft>
                <a:spcPts val="1200"/>
              </a:spcAft>
              <a:buClrTx/>
              <a:buSzTx/>
              <a:buFontTx/>
              <a:buNone/>
              <a:tabLst/>
              <a:defRPr/>
            </a:pPr>
            <a:r>
              <a:rPr lang="en-US" sz="1800" dirty="0">
                <a:effectLst/>
                <a:latin typeface="Arial" panose="020B0604020202020204" pitchFamily="34" charset="0"/>
                <a:ea typeface="Calibri" panose="020F0502020204030204" pitchFamily="34" charset="0"/>
                <a:cs typeface="Arial" panose="020B0604020202020204" pitchFamily="34" charset="0"/>
              </a:rPr>
              <a:t>During this part of the demonstration, point out to learners that the ‘strawberry extraction solution’ contains detergent, water and salt, and discuss why they think these three ingredients may be used. The learners will answer this question in their student workbook later in the session.</a:t>
            </a:r>
          </a:p>
          <a:p>
            <a:pPr marL="228600" marR="0" lvl="0" indent="0" algn="l" defTabSz="914400" rtl="0" eaLnBrk="1" fontAlgn="auto" latinLnBrk="0" hangingPunct="1">
              <a:lnSpc>
                <a:spcPct val="150000"/>
              </a:lnSpc>
              <a:spcBef>
                <a:spcPts val="600"/>
              </a:spcBef>
              <a:spcAft>
                <a:spcPts val="1200"/>
              </a:spcAft>
              <a:buClrTx/>
              <a:buSzTx/>
              <a:buFontTx/>
              <a:buNone/>
              <a:tabLst/>
              <a:defRPr/>
            </a:pPr>
            <a:r>
              <a:rPr lang="en-US" sz="1800" dirty="0">
                <a:effectLst/>
                <a:latin typeface="Arial" panose="020B0604020202020204" pitchFamily="34" charset="0"/>
                <a:ea typeface="Calibri" panose="020F0502020204030204" pitchFamily="34" charset="0"/>
                <a:cs typeface="Arial" panose="020B0604020202020204" pitchFamily="34" charset="0"/>
              </a:rPr>
              <a:t> </a:t>
            </a:r>
          </a:p>
          <a:p>
            <a:pPr marL="228600" marR="0" lvl="0" indent="0" algn="l" defTabSz="914400" rtl="0" eaLnBrk="1" fontAlgn="auto" latinLnBrk="0" hangingPunct="1">
              <a:lnSpc>
                <a:spcPct val="150000"/>
              </a:lnSpc>
              <a:spcBef>
                <a:spcPts val="600"/>
              </a:spcBef>
              <a:spcAft>
                <a:spcPts val="1200"/>
              </a:spcAft>
              <a:buClrTx/>
              <a:buSzTx/>
              <a:buFontTx/>
              <a:buNone/>
              <a:tabLst/>
              <a:defRPr/>
            </a:pPr>
            <a:r>
              <a:rPr lang="en-US" sz="1800" dirty="0">
                <a:effectLst/>
                <a:latin typeface="Arial" panose="020B0604020202020204" pitchFamily="34" charset="0"/>
                <a:ea typeface="Calibri" panose="020F0502020204030204" pitchFamily="34" charset="0"/>
                <a:cs typeface="Arial" panose="020B0604020202020204" pitchFamily="34" charset="0"/>
              </a:rPr>
              <a:t>The detergent </a:t>
            </a:r>
            <a:r>
              <a:rPr lang="en-GB" sz="1200" dirty="0">
                <a:effectLst/>
                <a:latin typeface="Arial" panose="020B0604020202020204" pitchFamily="34" charset="0"/>
                <a:ea typeface="Calibri" panose="020F0502020204030204" pitchFamily="34" charset="0"/>
                <a:cs typeface="Arial" panose="020B0604020202020204" pitchFamily="34" charset="0"/>
              </a:rPr>
              <a:t>breaks down the fatty cell membrane so the DNA can be released, and the salt makes the strands of DNA bind together so they become visible. </a:t>
            </a:r>
          </a:p>
          <a:p>
            <a:endParaRPr lang="en-GB" dirty="0"/>
          </a:p>
        </p:txBody>
      </p:sp>
      <p:sp>
        <p:nvSpPr>
          <p:cNvPr id="4" name="Slide Number Placeholder 3"/>
          <p:cNvSpPr>
            <a:spLocks noGrp="1"/>
          </p:cNvSpPr>
          <p:nvPr>
            <p:ph type="sldNum" sz="quarter" idx="5"/>
          </p:nvPr>
        </p:nvSpPr>
        <p:spPr/>
        <p:txBody>
          <a:bodyPr/>
          <a:lstStyle/>
          <a:p>
            <a:fld id="{C6AF2F5B-41FE-45B1-8655-0B5A3F23560D}" type="slidenum">
              <a:rPr lang="en-GB" smtClean="0"/>
              <a:t>8</a:t>
            </a:fld>
            <a:endParaRPr lang="en-GB" dirty="0"/>
          </a:p>
        </p:txBody>
      </p:sp>
    </p:spTree>
    <p:extLst>
      <p:ext uri="{BB962C8B-B14F-4D97-AF65-F5344CB8AC3E}">
        <p14:creationId xmlns:p14="http://schemas.microsoft.com/office/powerpoint/2010/main" val="25189947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50000"/>
              </a:lnSpc>
              <a:spcBef>
                <a:spcPts val="600"/>
              </a:spcBef>
              <a:spcAft>
                <a:spcPts val="1200"/>
              </a:spcAft>
              <a:buFont typeface="+mj-lt"/>
              <a:buNone/>
            </a:pPr>
            <a:r>
              <a:rPr lang="en-US" sz="1800" u="none" strike="noStrike" dirty="0">
                <a:effectLst/>
                <a:latin typeface="Arial" panose="020B0604020202020204" pitchFamily="34" charset="0"/>
                <a:ea typeface="Calibri" panose="020F0502020204030204" pitchFamily="34" charset="0"/>
                <a:cs typeface="Arial" panose="020B0604020202020204" pitchFamily="34" charset="0"/>
              </a:rPr>
              <a:t>Royal Society of Chemistry/adapted from University of Reading and © Shutterstock</a:t>
            </a:r>
          </a:p>
          <a:p>
            <a:pPr marL="0" lvl="0" indent="0">
              <a:lnSpc>
                <a:spcPct val="150000"/>
              </a:lnSpc>
              <a:spcBef>
                <a:spcPts val="600"/>
              </a:spcBef>
              <a:spcAft>
                <a:spcPts val="1200"/>
              </a:spcAft>
              <a:buFont typeface="+mj-lt"/>
              <a:buNone/>
            </a:pPr>
            <a:endParaRPr lang="en-US" sz="1800" u="none" strike="noStrike" dirty="0">
              <a:effectLst/>
              <a:latin typeface="Arial" panose="020B0604020202020204" pitchFamily="34" charset="0"/>
              <a:ea typeface="Calibri" panose="020F0502020204030204" pitchFamily="34" charset="0"/>
              <a:cs typeface="Arial" panose="020B0604020202020204" pitchFamily="34" charset="0"/>
            </a:endParaRPr>
          </a:p>
          <a:p>
            <a:pPr marL="0" lvl="0" indent="0">
              <a:lnSpc>
                <a:spcPct val="150000"/>
              </a:lnSpc>
              <a:spcBef>
                <a:spcPts val="600"/>
              </a:spcBef>
              <a:spcAft>
                <a:spcPts val="1200"/>
              </a:spcAft>
              <a:buFont typeface="+mj-lt"/>
              <a:buNone/>
            </a:pPr>
            <a:r>
              <a:rPr lang="en-GB" sz="1800" u="none" strike="noStrike" dirty="0">
                <a:effectLst/>
                <a:latin typeface="Arial" panose="020B0604020202020204" pitchFamily="34" charset="0"/>
                <a:ea typeface="Calibri" panose="020F0502020204030204" pitchFamily="34" charset="0"/>
                <a:cs typeface="Arial" panose="020B0604020202020204" pitchFamily="34" charset="0"/>
              </a:rPr>
              <a:t>Explain that two layers will form – as this is a key part of the experiment, make sure you really highlight this during the demonstration, so learners know how to do it correctly. </a:t>
            </a:r>
            <a:endParaRPr lang="en-GB" sz="1800" u="none" strike="noStrike" dirty="0">
              <a:effectLst/>
              <a:latin typeface="Calibri" panose="020F0502020204030204" pitchFamily="34" charset="0"/>
              <a:ea typeface="Calibri" panose="020F0502020204030204" pitchFamily="34" charset="0"/>
              <a:cs typeface="Arial" panose="020B0604020202020204" pitchFamily="34" charset="0"/>
            </a:endParaRPr>
          </a:p>
          <a:p>
            <a:pPr marL="0" lvl="0" indent="0">
              <a:lnSpc>
                <a:spcPct val="150000"/>
              </a:lnSpc>
              <a:spcBef>
                <a:spcPts val="600"/>
              </a:spcBef>
              <a:spcAft>
                <a:spcPts val="1200"/>
              </a:spcAft>
              <a:buFont typeface="+mj-lt"/>
              <a:buNone/>
            </a:pPr>
            <a:endParaRPr lang="en-GB" sz="1800" u="none" strike="noStrike" dirty="0">
              <a:effectLst/>
              <a:latin typeface="Arial" panose="020B0604020202020204" pitchFamily="34" charset="0"/>
              <a:ea typeface="Calibri" panose="020F0502020204030204" pitchFamily="34" charset="0"/>
              <a:cs typeface="Arial" panose="020B0604020202020204" pitchFamily="34" charset="0"/>
            </a:endParaRPr>
          </a:p>
          <a:p>
            <a:pPr marL="0" lvl="0" indent="0">
              <a:lnSpc>
                <a:spcPct val="150000"/>
              </a:lnSpc>
              <a:spcBef>
                <a:spcPts val="600"/>
              </a:spcBef>
              <a:spcAft>
                <a:spcPts val="1200"/>
              </a:spcAft>
              <a:buFont typeface="+mj-lt"/>
              <a:buNone/>
            </a:pPr>
            <a:r>
              <a:rPr lang="en-GB" sz="1800" u="none" strike="noStrike" dirty="0">
                <a:effectLst/>
                <a:latin typeface="Arial" panose="020B0604020202020204" pitchFamily="34" charset="0"/>
                <a:ea typeface="Calibri" panose="020F0502020204030204" pitchFamily="34" charset="0"/>
                <a:cs typeface="Arial" panose="020B0604020202020204" pitchFamily="34" charset="0"/>
              </a:rPr>
              <a:t>Explain how strands of DNA start rising from the bottom to the top of the upper ethanol layer and can be seen in the colourless upper layer.</a:t>
            </a:r>
            <a:endParaRPr lang="en-GB" sz="1800" u="none" strike="noStrike"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6AF2F5B-41FE-45B1-8655-0B5A3F23560D}" type="slidenum">
              <a:rPr lang="en-GB" smtClean="0"/>
              <a:t>9</a:t>
            </a:fld>
            <a:endParaRPr lang="en-GB" dirty="0"/>
          </a:p>
        </p:txBody>
      </p:sp>
    </p:spTree>
    <p:extLst>
      <p:ext uri="{BB962C8B-B14F-4D97-AF65-F5344CB8AC3E}">
        <p14:creationId xmlns:p14="http://schemas.microsoft.com/office/powerpoint/2010/main" val="2896558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Royal Society of Chemistry/adapted from University of Reading and © Shutterstock</a:t>
            </a:r>
          </a:p>
        </p:txBody>
      </p:sp>
      <p:sp>
        <p:nvSpPr>
          <p:cNvPr id="4" name="Slide Number Placeholder 3"/>
          <p:cNvSpPr>
            <a:spLocks noGrp="1"/>
          </p:cNvSpPr>
          <p:nvPr>
            <p:ph type="sldNum" sz="quarter" idx="5"/>
          </p:nvPr>
        </p:nvSpPr>
        <p:spPr/>
        <p:txBody>
          <a:bodyPr/>
          <a:lstStyle/>
          <a:p>
            <a:fld id="{C6AF2F5B-41FE-45B1-8655-0B5A3F23560D}" type="slidenum">
              <a:rPr lang="en-GB" smtClean="0"/>
              <a:t>10</a:t>
            </a:fld>
            <a:endParaRPr lang="en-GB" dirty="0"/>
          </a:p>
        </p:txBody>
      </p:sp>
    </p:spTree>
    <p:extLst>
      <p:ext uri="{BB962C8B-B14F-4D97-AF65-F5344CB8AC3E}">
        <p14:creationId xmlns:p14="http://schemas.microsoft.com/office/powerpoint/2010/main" val="20551181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3669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58A8D-525E-4DB0-8FA7-0617836ABFD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9EFCF3A-435E-4606-A9AA-AC7525EEC0F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DB31B0-9D64-404F-9425-E7F930016788}"/>
              </a:ext>
            </a:extLst>
          </p:cNvPr>
          <p:cNvSpPr>
            <a:spLocks noGrp="1"/>
          </p:cNvSpPr>
          <p:nvPr>
            <p:ph type="dt" sz="half" idx="10"/>
          </p:nvPr>
        </p:nvSpPr>
        <p:spPr/>
        <p:txBody>
          <a:bodyPr/>
          <a:lstStyle/>
          <a:p>
            <a:fld id="{6F10903C-08E4-4304-8D9D-24735B7214E5}" type="datetimeFigureOut">
              <a:rPr lang="en-GB" smtClean="0"/>
              <a:t>11/04/2023</a:t>
            </a:fld>
            <a:endParaRPr lang="en-GB" dirty="0"/>
          </a:p>
        </p:txBody>
      </p:sp>
      <p:sp>
        <p:nvSpPr>
          <p:cNvPr id="5" name="Footer Placeholder 4">
            <a:extLst>
              <a:ext uri="{FF2B5EF4-FFF2-40B4-BE49-F238E27FC236}">
                <a16:creationId xmlns:a16="http://schemas.microsoft.com/office/drawing/2014/main" id="{AF3F31F7-4389-443F-BF6F-0868F8A8C15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718BD5B-DC7A-4FA9-B07A-F3F11AD49FF5}"/>
              </a:ext>
            </a:extLst>
          </p:cNvPr>
          <p:cNvSpPr>
            <a:spLocks noGrp="1"/>
          </p:cNvSpPr>
          <p:nvPr>
            <p:ph type="sldNum" sz="quarter" idx="12"/>
          </p:nvPr>
        </p:nvSpPr>
        <p:spPr/>
        <p:txBody>
          <a:bodyPr/>
          <a:lstStyle/>
          <a:p>
            <a:fld id="{6588C73F-E23D-4ACF-8E09-EAE8F2F56462}" type="slidenum">
              <a:rPr lang="en-GB" smtClean="0"/>
              <a:t>‹#›</a:t>
            </a:fld>
            <a:endParaRPr lang="en-GB" dirty="0"/>
          </a:p>
        </p:txBody>
      </p:sp>
    </p:spTree>
    <p:extLst>
      <p:ext uri="{BB962C8B-B14F-4D97-AF65-F5344CB8AC3E}">
        <p14:creationId xmlns:p14="http://schemas.microsoft.com/office/powerpoint/2010/main" val="3341077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BE414-AC9B-4ACC-B343-9AE490AD09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E95DBC-BCB5-4CCB-85F4-CD1AE319AAE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7C0B2DF-EBE8-4099-86E3-2C381E6AD62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36ACE1D-0A99-4D0D-9CED-DD8053291AF7}"/>
              </a:ext>
            </a:extLst>
          </p:cNvPr>
          <p:cNvSpPr>
            <a:spLocks noGrp="1"/>
          </p:cNvSpPr>
          <p:nvPr>
            <p:ph type="dt" sz="half" idx="10"/>
          </p:nvPr>
        </p:nvSpPr>
        <p:spPr/>
        <p:txBody>
          <a:bodyPr/>
          <a:lstStyle/>
          <a:p>
            <a:fld id="{6F10903C-08E4-4304-8D9D-24735B7214E5}" type="datetimeFigureOut">
              <a:rPr lang="en-GB" smtClean="0"/>
              <a:t>11/04/2023</a:t>
            </a:fld>
            <a:endParaRPr lang="en-GB" dirty="0"/>
          </a:p>
        </p:txBody>
      </p:sp>
      <p:sp>
        <p:nvSpPr>
          <p:cNvPr id="6" name="Footer Placeholder 5">
            <a:extLst>
              <a:ext uri="{FF2B5EF4-FFF2-40B4-BE49-F238E27FC236}">
                <a16:creationId xmlns:a16="http://schemas.microsoft.com/office/drawing/2014/main" id="{C9079D7A-4689-4CC4-9EDF-C4B433F3322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DEBE3B18-4EB2-4CCA-9E48-5E20A24B61D3}"/>
              </a:ext>
            </a:extLst>
          </p:cNvPr>
          <p:cNvSpPr>
            <a:spLocks noGrp="1"/>
          </p:cNvSpPr>
          <p:nvPr>
            <p:ph type="sldNum" sz="quarter" idx="12"/>
          </p:nvPr>
        </p:nvSpPr>
        <p:spPr/>
        <p:txBody>
          <a:bodyPr/>
          <a:lstStyle/>
          <a:p>
            <a:fld id="{6588C73F-E23D-4ACF-8E09-EAE8F2F56462}" type="slidenum">
              <a:rPr lang="en-GB" smtClean="0"/>
              <a:t>‹#›</a:t>
            </a:fld>
            <a:endParaRPr lang="en-GB" dirty="0"/>
          </a:p>
        </p:txBody>
      </p:sp>
    </p:spTree>
    <p:extLst>
      <p:ext uri="{BB962C8B-B14F-4D97-AF65-F5344CB8AC3E}">
        <p14:creationId xmlns:p14="http://schemas.microsoft.com/office/powerpoint/2010/main" val="1743364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3425043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681972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2383216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212315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256242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146031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DCAFA2-BC2E-C99E-1F8A-422A1BB6B7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97237" y="3279600"/>
            <a:ext cx="1168400" cy="3048000"/>
          </a:xfrm>
          <a:prstGeom prst="rect">
            <a:avLst/>
          </a:prstGeom>
        </p:spPr>
      </p:pic>
      <p:pic>
        <p:nvPicPr>
          <p:cNvPr id="6" name="Picture 5">
            <a:extLst>
              <a:ext uri="{FF2B5EF4-FFF2-40B4-BE49-F238E27FC236}">
                <a16:creationId xmlns:a16="http://schemas.microsoft.com/office/drawing/2014/main" id="{4349E3C7-00DC-7EC8-5AA2-E34367770C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53169" y="3279600"/>
            <a:ext cx="939800" cy="3048000"/>
          </a:xfrm>
          <a:prstGeom prst="rect">
            <a:avLst/>
          </a:prstGeom>
        </p:spPr>
      </p:pic>
      <p:pic>
        <p:nvPicPr>
          <p:cNvPr id="7" name="Picture 6">
            <a:extLst>
              <a:ext uri="{FF2B5EF4-FFF2-40B4-BE49-F238E27FC236}">
                <a16:creationId xmlns:a16="http://schemas.microsoft.com/office/drawing/2014/main" id="{C6DDAA5B-01C4-5219-0686-230BCB5E2BD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764191" y="3279600"/>
            <a:ext cx="1016000" cy="2997200"/>
          </a:xfrm>
          <a:prstGeom prst="rect">
            <a:avLst/>
          </a:prstGeom>
        </p:spPr>
      </p:pic>
      <p:pic>
        <p:nvPicPr>
          <p:cNvPr id="8" name="Picture 7">
            <a:extLst>
              <a:ext uri="{FF2B5EF4-FFF2-40B4-BE49-F238E27FC236}">
                <a16:creationId xmlns:a16="http://schemas.microsoft.com/office/drawing/2014/main" id="{17376565-23E1-871F-E805-290603982AD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79100" y="3279600"/>
            <a:ext cx="1346200" cy="2984500"/>
          </a:xfrm>
          <a:prstGeom prst="rect">
            <a:avLst/>
          </a:prstGeom>
        </p:spPr>
      </p:pic>
      <p:pic>
        <p:nvPicPr>
          <p:cNvPr id="10" name="Picture 9">
            <a:extLst>
              <a:ext uri="{FF2B5EF4-FFF2-40B4-BE49-F238E27FC236}">
                <a16:creationId xmlns:a16="http://schemas.microsoft.com/office/drawing/2014/main" id="{9FC60E10-2D16-EC80-592A-EFC955CFBCC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947169" y="3279600"/>
            <a:ext cx="1143000" cy="2933700"/>
          </a:xfrm>
          <a:prstGeom prst="rect">
            <a:avLst/>
          </a:prstGeom>
        </p:spPr>
      </p:pic>
      <p:pic>
        <p:nvPicPr>
          <p:cNvPr id="12" name="Picture 11">
            <a:extLst>
              <a:ext uri="{FF2B5EF4-FFF2-40B4-BE49-F238E27FC236}">
                <a16:creationId xmlns:a16="http://schemas.microsoft.com/office/drawing/2014/main" id="{7B6699A3-7D57-5D6D-64A6-F15A7C32778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484120" y="3279600"/>
            <a:ext cx="901700" cy="2895600"/>
          </a:xfrm>
          <a:prstGeom prst="rect">
            <a:avLst/>
          </a:prstGeom>
        </p:spPr>
      </p:pic>
    </p:spTree>
    <p:extLst>
      <p:ext uri="{BB962C8B-B14F-4D97-AF65-F5344CB8AC3E}">
        <p14:creationId xmlns:p14="http://schemas.microsoft.com/office/powerpoint/2010/main" val="362227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426F9-C623-45EF-8B21-F623576F9B7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39E2C81-239B-49C4-9678-9A79CD6219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3AF7142-B08E-4FA4-9DA1-3369FDF0548D}"/>
              </a:ext>
            </a:extLst>
          </p:cNvPr>
          <p:cNvSpPr>
            <a:spLocks noGrp="1"/>
          </p:cNvSpPr>
          <p:nvPr>
            <p:ph type="dt" sz="half" idx="10"/>
          </p:nvPr>
        </p:nvSpPr>
        <p:spPr/>
        <p:txBody>
          <a:bodyPr/>
          <a:lstStyle/>
          <a:p>
            <a:fld id="{6F10903C-08E4-4304-8D9D-24735B7214E5}" type="datetimeFigureOut">
              <a:rPr lang="en-GB" smtClean="0"/>
              <a:t>11/04/2023</a:t>
            </a:fld>
            <a:endParaRPr lang="en-GB" dirty="0"/>
          </a:p>
        </p:txBody>
      </p:sp>
      <p:sp>
        <p:nvSpPr>
          <p:cNvPr id="5" name="Footer Placeholder 4">
            <a:extLst>
              <a:ext uri="{FF2B5EF4-FFF2-40B4-BE49-F238E27FC236}">
                <a16:creationId xmlns:a16="http://schemas.microsoft.com/office/drawing/2014/main" id="{2503298D-FC76-4549-B3A7-6E5BB1EFDA2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2FA68CE-2CA1-4B21-8B9D-47C7E31BDACF}"/>
              </a:ext>
            </a:extLst>
          </p:cNvPr>
          <p:cNvSpPr>
            <a:spLocks noGrp="1"/>
          </p:cNvSpPr>
          <p:nvPr>
            <p:ph type="sldNum" sz="quarter" idx="12"/>
          </p:nvPr>
        </p:nvSpPr>
        <p:spPr/>
        <p:txBody>
          <a:bodyPr/>
          <a:lstStyle/>
          <a:p>
            <a:fld id="{6588C73F-E23D-4ACF-8E09-EAE8F2F56462}" type="slidenum">
              <a:rPr lang="en-GB" smtClean="0"/>
              <a:t>‹#›</a:t>
            </a:fld>
            <a:endParaRPr lang="en-GB" dirty="0"/>
          </a:p>
        </p:txBody>
      </p:sp>
    </p:spTree>
    <p:extLst>
      <p:ext uri="{BB962C8B-B14F-4D97-AF65-F5344CB8AC3E}">
        <p14:creationId xmlns:p14="http://schemas.microsoft.com/office/powerpoint/2010/main" val="854152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11/04/2023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65094084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RDNTaW"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hyperlink" Target="https://edu.rsc.org/job-profiles/executive-editor-scientific-publishing/4013012.article"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1.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hyperlink" Target="https://rsc.li/3CJX7M3"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hyperlink" Target="https://edu.rsc.org/job-profiles/senior-director-of-chip-research/4012979.article"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1.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6001" y="1948536"/>
            <a:ext cx="5400000" cy="1663200"/>
          </a:xfrm>
        </p:spPr>
        <p:txBody>
          <a:bodyPr>
            <a:normAutofit/>
          </a:bodyPr>
          <a:lstStyle/>
          <a:p>
            <a:pPr>
              <a:lnSpc>
                <a:spcPct val="100000"/>
              </a:lnSpc>
            </a:pPr>
            <a:r>
              <a:rPr lang="en-GB" sz="5200" dirty="0">
                <a:latin typeface="Source Sans Pro Black" panose="020F0502020204030204" pitchFamily="34" charset="0"/>
                <a:cs typeface="Source Sans Pro Black" panose="020F0502020204030204" pitchFamily="34" charset="0"/>
              </a:rPr>
              <a:t>DNA</a:t>
            </a:r>
          </a:p>
        </p:txBody>
      </p:sp>
      <p:sp>
        <p:nvSpPr>
          <p:cNvPr id="5" name="Subtitle 4">
            <a:extLst>
              <a:ext uri="{FF2B5EF4-FFF2-40B4-BE49-F238E27FC236}">
                <a16:creationId xmlns:a16="http://schemas.microsoft.com/office/drawing/2014/main" id="{2028E841-4921-4991-750E-A49B14E0BA55}"/>
              </a:ext>
            </a:extLst>
          </p:cNvPr>
          <p:cNvSpPr>
            <a:spLocks noGrp="1"/>
          </p:cNvSpPr>
          <p:nvPr>
            <p:ph type="body" idx="1"/>
          </p:nvPr>
        </p:nvSpPr>
        <p:spPr>
          <a:xfrm>
            <a:off x="3396001" y="3109460"/>
            <a:ext cx="5400000" cy="932400"/>
          </a:xfrm>
        </p:spPr>
        <p:txBody>
          <a:bodyPr>
            <a:normAutofit/>
          </a:bodyPr>
          <a:lstStyle/>
          <a:p>
            <a:r>
              <a:rPr lang="en-GB" dirty="0">
                <a:cs typeface="Arial" panose="020B0604020202020204" pitchFamily="34" charset="0"/>
              </a:rPr>
              <a:t>The building blocks of life</a:t>
            </a:r>
            <a:endParaRPr lang="en-GB" dirty="0"/>
          </a:p>
        </p:txBody>
      </p:sp>
      <p:sp>
        <p:nvSpPr>
          <p:cNvPr id="3" name="Text Placeholder 2">
            <a:extLst>
              <a:ext uri="{FF2B5EF4-FFF2-40B4-BE49-F238E27FC236}">
                <a16:creationId xmlns:a16="http://schemas.microsoft.com/office/drawing/2014/main" id="{ABE577AC-491D-EBE7-0207-BA2E96D17AAF}"/>
              </a:ext>
            </a:extLst>
          </p:cNvPr>
          <p:cNvSpPr>
            <a:spLocks noGrp="1"/>
          </p:cNvSpPr>
          <p:nvPr>
            <p:ph type="body" sz="quarter" idx="3"/>
          </p:nvPr>
        </p:nvSpPr>
        <p:spPr>
          <a:xfrm>
            <a:off x="3288890" y="4513006"/>
            <a:ext cx="5507111" cy="1430594"/>
          </a:xfrm>
        </p:spPr>
        <p:txBody>
          <a:bodyPr/>
          <a:lstStyle/>
          <a:p>
            <a:r>
              <a:rPr lang="en-GB" dirty="0"/>
              <a:t>Download the teacher notes,</a:t>
            </a:r>
            <a:br>
              <a:rPr lang="en-GB" dirty="0"/>
            </a:br>
            <a:r>
              <a:rPr lang="en-GB" dirty="0"/>
              <a:t>technician notes and student workbook</a:t>
            </a:r>
            <a:br>
              <a:rPr lang="en-GB" dirty="0"/>
            </a:br>
            <a:r>
              <a:rPr lang="en-GB" dirty="0"/>
              <a:t>that accompany this resource at</a:t>
            </a:r>
            <a:br>
              <a:rPr lang="en-GB" dirty="0"/>
            </a:br>
            <a:r>
              <a:rPr lang="en-GB" dirty="0">
                <a:hlinkClick r:id="rId3">
                  <a:extLst>
                    <a:ext uri="{A12FA001-AC4F-418D-AE19-62706E023703}">
                      <ahyp:hlinkClr xmlns:ahyp="http://schemas.microsoft.com/office/drawing/2018/hyperlinkcolor" val="tx"/>
                    </a:ext>
                  </a:extLst>
                </a:hlinkClick>
              </a:rPr>
              <a:t>rsc.li/3RDNTaW</a:t>
            </a:r>
            <a:r>
              <a:rPr lang="en-GB" dirty="0"/>
              <a:t>.</a:t>
            </a:r>
          </a:p>
        </p:txBody>
      </p:sp>
    </p:spTree>
    <p:extLst>
      <p:ext uri="{BB962C8B-B14F-4D97-AF65-F5344CB8AC3E}">
        <p14:creationId xmlns:p14="http://schemas.microsoft.com/office/powerpoint/2010/main" val="552906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39999" y="540000"/>
            <a:ext cx="9474155" cy="720000"/>
          </a:xfrm>
        </p:spPr>
        <p:txBody>
          <a:bodyPr>
            <a:noAutofit/>
          </a:bodyPr>
          <a:lstStyle/>
          <a:p>
            <a:r>
              <a:rPr lang="en-GB" sz="3200" dirty="0">
                <a:solidFill>
                  <a:srgbClr val="CC0000"/>
                </a:solidFill>
                <a:latin typeface="Source Sans Pro Black" panose="020F0502020204030204" pitchFamily="34" charset="0"/>
                <a:cs typeface="Source Sans Pro Black" panose="020F0502020204030204" pitchFamily="34" charset="0"/>
              </a:rPr>
              <a:t>Demonstration: </a:t>
            </a:r>
            <a:r>
              <a:rPr lang="en-GB" sz="3200" b="1" dirty="0"/>
              <a:t>e</a:t>
            </a:r>
            <a:r>
              <a:rPr lang="en-GB" sz="3200" dirty="0">
                <a:latin typeface="Source Sans Pro Black" panose="020F0502020204030204" pitchFamily="34" charset="0"/>
                <a:cs typeface="Source Sans Pro Black" panose="020F0502020204030204" pitchFamily="34" charset="0"/>
              </a:rPr>
              <a:t>xtracting DNA from strawberries</a:t>
            </a:r>
          </a:p>
        </p:txBody>
      </p:sp>
      <p:sp>
        <p:nvSpPr>
          <p:cNvPr id="10" name="Text Placeholder 9"/>
          <p:cNvSpPr>
            <a:spLocks noGrp="1"/>
          </p:cNvSpPr>
          <p:nvPr>
            <p:ph idx="10"/>
          </p:nvPr>
        </p:nvSpPr>
        <p:spPr>
          <a:xfrm>
            <a:off x="540000" y="1260001"/>
            <a:ext cx="4878293" cy="4255896"/>
          </a:xfrm>
        </p:spPr>
        <p:txBody>
          <a:bodyPr>
            <a:normAutofit/>
          </a:bodyPr>
          <a:lstStyle/>
          <a:p>
            <a:pPr marL="285750" indent="-285750">
              <a:spcAft>
                <a:spcPts val="6000"/>
              </a:spcAft>
              <a:buClr>
                <a:srgbClr val="CC0000"/>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The fruit DNA starts to form at the boundary between the two layers and floats up into the colourless upper layer, where it can be seen as long strands.</a:t>
            </a:r>
          </a:p>
          <a:p>
            <a:pPr marL="285750" indent="-285750">
              <a:buClr>
                <a:srgbClr val="CC0000"/>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The long strands of DNA can be collected from the tube using a wire hook.</a:t>
            </a:r>
            <a:endParaRPr lang="en-GB" dirty="0"/>
          </a:p>
        </p:txBody>
      </p:sp>
      <p:pic>
        <p:nvPicPr>
          <p:cNvPr id="2" name="Picture 1" descr="Test tube containing a red liquid at the bottom with a colourless layer on top and some white strands in the colourless layer">
            <a:extLst>
              <a:ext uri="{FF2B5EF4-FFF2-40B4-BE49-F238E27FC236}">
                <a16:creationId xmlns:a16="http://schemas.microsoft.com/office/drawing/2014/main" id="{5A3EF81C-AD7B-0647-1527-061C1713171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40000" y="1260000"/>
            <a:ext cx="3600000" cy="2400400"/>
          </a:xfrm>
          <a:prstGeom prst="rect">
            <a:avLst/>
          </a:prstGeom>
        </p:spPr>
      </p:pic>
      <p:pic>
        <p:nvPicPr>
          <p:cNvPr id="7" name="Picture 6" descr="A pair of forceps holding white strands of DNA">
            <a:extLst>
              <a:ext uri="{FF2B5EF4-FFF2-40B4-BE49-F238E27FC236}">
                <a16:creationId xmlns:a16="http://schemas.microsoft.com/office/drawing/2014/main" id="{4BD6A834-EB9F-0673-ECC1-D3EBF2E801C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940000" y="3780000"/>
            <a:ext cx="3600000" cy="2400400"/>
          </a:xfrm>
          <a:prstGeom prst="rect">
            <a:avLst/>
          </a:prstGeom>
        </p:spPr>
      </p:pic>
      <p:pic>
        <p:nvPicPr>
          <p:cNvPr id="3" name="Picture 2">
            <a:extLst>
              <a:ext uri="{FF2B5EF4-FFF2-40B4-BE49-F238E27FC236}">
                <a16:creationId xmlns:a16="http://schemas.microsoft.com/office/drawing/2014/main" id="{EDA1CEB2-F3F4-2A85-4993-2443B23CB06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4" name="Picture 3">
            <a:extLst>
              <a:ext uri="{FF2B5EF4-FFF2-40B4-BE49-F238E27FC236}">
                <a16:creationId xmlns:a16="http://schemas.microsoft.com/office/drawing/2014/main" id="{4BBAD704-4F7E-FACA-2CAC-D8048B828625}"/>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5" name="Text Placeholder 2">
            <a:extLst>
              <a:ext uri="{FF2B5EF4-FFF2-40B4-BE49-F238E27FC236}">
                <a16:creationId xmlns:a16="http://schemas.microsoft.com/office/drawing/2014/main" id="{D0746353-5817-4FB2-0D37-926D8C328DB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Demonstration</a:t>
            </a:r>
          </a:p>
        </p:txBody>
      </p:sp>
    </p:spTree>
    <p:extLst>
      <p:ext uri="{BB962C8B-B14F-4D97-AF65-F5344CB8AC3E}">
        <p14:creationId xmlns:p14="http://schemas.microsoft.com/office/powerpoint/2010/main" val="3186397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62F4A-BE39-B6F6-C828-CB6D369520E5}"/>
              </a:ext>
            </a:extLst>
          </p:cNvPr>
          <p:cNvSpPr>
            <a:spLocks noGrp="1"/>
          </p:cNvSpPr>
          <p:nvPr>
            <p:ph type="title"/>
          </p:nvPr>
        </p:nvSpPr>
        <p:spPr/>
        <p:txBody>
          <a:bodyPr>
            <a:normAutofit fontScale="90000"/>
          </a:bodyPr>
          <a:lstStyle/>
          <a:p>
            <a:r>
              <a:rPr lang="en-GB" b="1" dirty="0"/>
              <a:t>Executive editor, scientific publishing </a:t>
            </a:r>
          </a:p>
        </p:txBody>
      </p:sp>
      <p:sp>
        <p:nvSpPr>
          <p:cNvPr id="5" name="Content Placeholder 2">
            <a:extLst>
              <a:ext uri="{FF2B5EF4-FFF2-40B4-BE49-F238E27FC236}">
                <a16:creationId xmlns:a16="http://schemas.microsoft.com/office/drawing/2014/main" id="{842C1DCF-B695-F30B-1E06-E19EE3046EBD}"/>
              </a:ext>
            </a:extLst>
          </p:cNvPr>
          <p:cNvSpPr>
            <a:spLocks noGrp="1"/>
          </p:cNvSpPr>
          <p:nvPr>
            <p:ph idx="10"/>
          </p:nvPr>
        </p:nvSpPr>
        <p:spPr>
          <a:xfrm>
            <a:off x="540000" y="1260001"/>
            <a:ext cx="9000000" cy="1175382"/>
          </a:xfrm>
        </p:spPr>
        <p:txBody>
          <a:bodyPr>
            <a:normAutofit/>
          </a:bodyPr>
          <a:lstStyle/>
          <a:p>
            <a:pPr marL="0" indent="0">
              <a:buNone/>
            </a:pPr>
            <a:r>
              <a:rPr lang="en-US" dirty="0">
                <a:effectLst/>
                <a:latin typeface="Arial" panose="020B0604020202020204" pitchFamily="34" charset="0"/>
                <a:ea typeface="Calibri" panose="020F0502020204030204" pitchFamily="34" charset="0"/>
                <a:cs typeface="Arial" panose="020B0604020202020204" pitchFamily="34" charset="0"/>
              </a:rPr>
              <a:t>Meet Katie, </a:t>
            </a:r>
            <a:r>
              <a:rPr lang="en-US"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an executive editor in scientific publishing</a:t>
            </a:r>
            <a:r>
              <a:rPr lang="en-US" dirty="0">
                <a:effectLst/>
                <a:latin typeface="Arial" panose="020B0604020202020204" pitchFamily="34" charset="0"/>
                <a:ea typeface="Calibri" panose="020F0502020204030204" pitchFamily="34" charset="0"/>
                <a:cs typeface="Arial" panose="020B0604020202020204" pitchFamily="34" charset="0"/>
              </a:rPr>
              <a:t>, who works with scientists around the worl</a:t>
            </a:r>
            <a:r>
              <a:rPr lang="en-US" dirty="0">
                <a:latin typeface="Arial" panose="020B0604020202020204" pitchFamily="34" charset="0"/>
                <a:ea typeface="Calibri" panose="020F0502020204030204" pitchFamily="34" charset="0"/>
                <a:cs typeface="Arial" panose="020B0604020202020204" pitchFamily="34" charset="0"/>
              </a:rPr>
              <a:t>d to publish and promote their findings in leading scientific journals. </a:t>
            </a:r>
            <a:endParaRPr lang="en-GB"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A82FDF6C-5343-F939-A839-F8CB4DA562F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6" name="Picture 5">
            <a:extLst>
              <a:ext uri="{FF2B5EF4-FFF2-40B4-BE49-F238E27FC236}">
                <a16:creationId xmlns:a16="http://schemas.microsoft.com/office/drawing/2014/main" id="{45EAE7B5-2BAC-EAD7-5956-C6D22E29D73A}"/>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B29F4C86-C07A-3448-48D8-1419F029D09E}"/>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descr="Image containing a link to the online executive editor in scientific publishing&#10;career video">
            <a:hlinkClick r:id="rId3"/>
            <a:extLst>
              <a:ext uri="{FF2B5EF4-FFF2-40B4-BE49-F238E27FC236}">
                <a16:creationId xmlns:a16="http://schemas.microsoft.com/office/drawing/2014/main" id="{C5EF9BF4-0CA4-87EC-4368-E9EA9F9ECFEF}"/>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39999" y="2539672"/>
            <a:ext cx="6337300" cy="3454400"/>
          </a:xfrm>
          <a:prstGeom prst="rect">
            <a:avLst/>
          </a:prstGeom>
        </p:spPr>
      </p:pic>
      <p:sp>
        <p:nvSpPr>
          <p:cNvPr id="9" name="TextBox 8">
            <a:extLst>
              <a:ext uri="{FF2B5EF4-FFF2-40B4-BE49-F238E27FC236}">
                <a16:creationId xmlns:a16="http://schemas.microsoft.com/office/drawing/2014/main" id="{E6192B9D-AF0D-6731-A0D1-6B5C1093F3A4}"/>
              </a:ext>
            </a:extLst>
          </p:cNvPr>
          <p:cNvSpPr txBox="1"/>
          <p:nvPr/>
        </p:nvSpPr>
        <p:spPr>
          <a:xfrm>
            <a:off x="1387719" y="4591009"/>
            <a:ext cx="4641861" cy="692497"/>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Executive editor </a:t>
            </a:r>
            <a:b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b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in scientific publishing</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1390194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4E81E-E52D-91A7-6CB1-4BAF12FA5803}"/>
              </a:ext>
            </a:extLst>
          </p:cNvPr>
          <p:cNvSpPr>
            <a:spLocks noGrp="1"/>
          </p:cNvSpPr>
          <p:nvPr>
            <p:ph type="title"/>
          </p:nvPr>
        </p:nvSpPr>
        <p:spPr>
          <a:xfrm>
            <a:off x="540000" y="2872266"/>
            <a:ext cx="2778387" cy="2245424"/>
          </a:xfrm>
        </p:spPr>
        <p:txBody>
          <a:bodyPr>
            <a:normAutofit/>
          </a:bodyPr>
          <a:lstStyle/>
          <a:p>
            <a:r>
              <a:rPr lang="en-US" dirty="0">
                <a:latin typeface="Source Sans Pro Black" panose="020F0502020204030204" pitchFamily="34" charset="0"/>
                <a:cs typeface="Source Sans Pro Black" panose="020F0502020204030204" pitchFamily="34" charset="0"/>
              </a:rPr>
              <a:t>Extracting DNA from kiwi fruit </a:t>
            </a:r>
            <a:endParaRPr lang="en-US" dirty="0"/>
          </a:p>
        </p:txBody>
      </p:sp>
      <p:sp>
        <p:nvSpPr>
          <p:cNvPr id="3" name="Text Placeholder 2">
            <a:extLst>
              <a:ext uri="{FF2B5EF4-FFF2-40B4-BE49-F238E27FC236}">
                <a16:creationId xmlns:a16="http://schemas.microsoft.com/office/drawing/2014/main" id="{D041B18A-567E-0057-CD3A-ED6B9FDA598E}"/>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74C4F094-86E7-25EA-D577-E81B7D1977A9}"/>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337399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CEEA2-486D-9693-9F7C-A7AFB3A224F6}"/>
              </a:ext>
            </a:extLst>
          </p:cNvPr>
          <p:cNvSpPr>
            <a:spLocks noGrp="1"/>
          </p:cNvSpPr>
          <p:nvPr>
            <p:ph type="title"/>
          </p:nvPr>
        </p:nvSpPr>
        <p:spPr/>
        <p:txBody>
          <a:bodyPr>
            <a:normAutofit fontScale="90000"/>
          </a:bodyPr>
          <a:lstStyle/>
          <a:p>
            <a:r>
              <a:rPr lang="en-US" dirty="0">
                <a:latin typeface="Source Sans Pro Black" panose="020F0502020204030204" pitchFamily="34" charset="0"/>
                <a:cs typeface="Source Sans Pro Black" panose="020F0502020204030204" pitchFamily="34" charset="0"/>
              </a:rPr>
              <a:t>Extracting DNA from kiwi fruit </a:t>
            </a:r>
            <a:endParaRPr lang="en-GB" dirty="0">
              <a:latin typeface="Source Sans Pro Black" panose="020F0502020204030204" pitchFamily="34" charset="0"/>
              <a:cs typeface="Source Sans Pro Black" panose="020F0502020204030204" pitchFamily="34" charset="0"/>
            </a:endParaRPr>
          </a:p>
        </p:txBody>
      </p:sp>
      <p:sp>
        <p:nvSpPr>
          <p:cNvPr id="3" name="Content Placeholder 2">
            <a:extLst>
              <a:ext uri="{FF2B5EF4-FFF2-40B4-BE49-F238E27FC236}">
                <a16:creationId xmlns:a16="http://schemas.microsoft.com/office/drawing/2014/main" id="{FFD802F0-A890-3F8D-8DF4-9D97078EE01C}"/>
              </a:ext>
            </a:extLst>
          </p:cNvPr>
          <p:cNvSpPr>
            <a:spLocks noGrp="1"/>
          </p:cNvSpPr>
          <p:nvPr>
            <p:ph idx="10"/>
          </p:nvPr>
        </p:nvSpPr>
        <p:spPr/>
        <p:txBody>
          <a:bodyPr vert="horz" lIns="0" tIns="0" rIns="0" bIns="0" rtlCol="0" anchor="t">
            <a:normAutofit/>
          </a:bodyPr>
          <a:lstStyle/>
          <a:p>
            <a:r>
              <a:rPr lang="en-US" dirty="0"/>
              <a:t>You will now try to extract DNA from kiwi fruit. </a:t>
            </a:r>
          </a:p>
          <a:p>
            <a:r>
              <a:rPr lang="en-US" dirty="0"/>
              <a:t>You will try the method in two different ways – one that includes the use of pineapple juice and one that does not. </a:t>
            </a:r>
          </a:p>
          <a:p>
            <a:r>
              <a:rPr lang="en-US" dirty="0"/>
              <a:t>During the experiment remember to wear eye protection and follow the instructions in your student workbook carefully. </a:t>
            </a:r>
          </a:p>
        </p:txBody>
      </p:sp>
      <p:pic>
        <p:nvPicPr>
          <p:cNvPr id="4" name="Picture 3">
            <a:extLst>
              <a:ext uri="{FF2B5EF4-FFF2-40B4-BE49-F238E27FC236}">
                <a16:creationId xmlns:a16="http://schemas.microsoft.com/office/drawing/2014/main" id="{9C805F8B-437A-9E21-B819-55499D35538F}"/>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5" name="Picture 4">
            <a:extLst>
              <a:ext uri="{FF2B5EF4-FFF2-40B4-BE49-F238E27FC236}">
                <a16:creationId xmlns:a16="http://schemas.microsoft.com/office/drawing/2014/main" id="{BC2A771D-EEDC-4C0B-CEB0-172A77EAB0B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6426F7A5-7BF5-3D18-E1DC-86C6EF0FC7E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30863805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Questions</a:t>
            </a:r>
          </a:p>
        </p:txBody>
      </p:sp>
      <p:sp>
        <p:nvSpPr>
          <p:cNvPr id="6" name="Content Placeholder 5"/>
          <p:cNvSpPr>
            <a:spLocks noGrp="1"/>
          </p:cNvSpPr>
          <p:nvPr>
            <p:ph idx="10"/>
          </p:nvPr>
        </p:nvSpPr>
        <p:spPr>
          <a:xfrm>
            <a:off x="540000" y="1259999"/>
            <a:ext cx="9120194" cy="4801587"/>
          </a:xfrm>
        </p:spPr>
        <p:txBody>
          <a:bodyPr>
            <a:noAutofit/>
          </a:bodyPr>
          <a:lstStyle/>
          <a:p>
            <a:pPr marL="457200" indent="-457200">
              <a:buAutoNum type="alphaLcParenBoth"/>
            </a:pPr>
            <a:r>
              <a:rPr lang="en-GB" dirty="0">
                <a:latin typeface="Arial" panose="020B0604020202020204" pitchFamily="34" charset="0"/>
                <a:cs typeface="Arial" panose="020B0604020202020204" pitchFamily="34" charset="0"/>
              </a:rPr>
              <a:t>Why is it important that the fruit is ‘squished’ at the start of the experiment?</a:t>
            </a:r>
          </a:p>
          <a:p>
            <a:pPr marL="457200" indent="-457200">
              <a:buAutoNum type="alphaLcParenBoth"/>
            </a:pPr>
            <a:r>
              <a:rPr lang="en-GB" dirty="0">
                <a:effectLst/>
                <a:latin typeface="Arial" panose="020B0604020202020204" pitchFamily="34" charset="0"/>
                <a:cs typeface="Arial" panose="020B0604020202020204" pitchFamily="34" charset="0"/>
              </a:rPr>
              <a:t>How did the amount of DNA extracted from the kiwi fruit compare </a:t>
            </a:r>
            <a:r>
              <a:rPr lang="en-GB" dirty="0"/>
              <a:t>with</a:t>
            </a:r>
            <a:r>
              <a:rPr lang="en-GB" dirty="0">
                <a:effectLst/>
                <a:latin typeface="Arial" panose="020B0604020202020204" pitchFamily="34" charset="0"/>
                <a:cs typeface="Arial" panose="020B0604020202020204" pitchFamily="34" charset="0"/>
              </a:rPr>
              <a:t> the amount extracted from the strawberries? Why do you think this was?</a:t>
            </a:r>
          </a:p>
          <a:p>
            <a:pPr marL="457200" indent="-457200">
              <a:buAutoNum type="alphaLcParenBoth"/>
            </a:pPr>
            <a:r>
              <a:rPr lang="en-GB" dirty="0">
                <a:latin typeface="Arial" panose="020B0604020202020204" pitchFamily="34" charset="0"/>
                <a:cs typeface="Arial" panose="020B0604020202020204" pitchFamily="34" charset="0"/>
              </a:rPr>
              <a:t>How did the amount of DNA extracted from the kiwi fruit when pineapple juice was used compare </a:t>
            </a:r>
            <a:r>
              <a:rPr lang="en-GB" dirty="0"/>
              <a:t>with</a:t>
            </a:r>
            <a:r>
              <a:rPr lang="en-GB" dirty="0">
                <a:latin typeface="Arial" panose="020B0604020202020204" pitchFamily="34" charset="0"/>
                <a:cs typeface="Arial" panose="020B0604020202020204" pitchFamily="34" charset="0"/>
              </a:rPr>
              <a:t> the amount of DNA extracted from the kiwi fruit when pineapple juice was not used? Why do you think this was?</a:t>
            </a:r>
          </a:p>
          <a:p>
            <a:pPr marL="457200" indent="-457200">
              <a:buAutoNum type="alphaLcParenBoth"/>
            </a:pPr>
            <a:r>
              <a:rPr lang="en-GB" dirty="0"/>
              <a:t>Explain</a:t>
            </a:r>
            <a:r>
              <a:rPr lang="en-GB" dirty="0">
                <a:latin typeface="Arial" panose="020B0604020202020204" pitchFamily="34" charset="0"/>
                <a:cs typeface="Arial" panose="020B0604020202020204" pitchFamily="34" charset="0"/>
              </a:rPr>
              <a:t> the purpose of including each of the following: detergent, salt and ethanol.</a:t>
            </a:r>
            <a:endParaRPr lang="en-GB" dirty="0">
              <a:effectLst/>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802E8D6A-90DD-6996-79DB-2A30A47EA485}"/>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3" name="Picture 2">
            <a:extLst>
              <a:ext uri="{FF2B5EF4-FFF2-40B4-BE49-F238E27FC236}">
                <a16:creationId xmlns:a16="http://schemas.microsoft.com/office/drawing/2014/main" id="{1EB9ED99-45F7-A478-0F64-3F1C4109D56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4" name="Text Placeholder 2">
            <a:extLst>
              <a:ext uri="{FF2B5EF4-FFF2-40B4-BE49-F238E27FC236}">
                <a16:creationId xmlns:a16="http://schemas.microsoft.com/office/drawing/2014/main" id="{6BFE6C5B-20F1-92DE-287B-DDE1D6B78FF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2092616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Answers</a:t>
            </a:r>
          </a:p>
        </p:txBody>
      </p:sp>
      <p:sp>
        <p:nvSpPr>
          <p:cNvPr id="6" name="Content Placeholder 5"/>
          <p:cNvSpPr>
            <a:spLocks noGrp="1"/>
          </p:cNvSpPr>
          <p:nvPr>
            <p:ph idx="10"/>
          </p:nvPr>
        </p:nvSpPr>
        <p:spPr>
          <a:xfrm>
            <a:off x="540000" y="1260000"/>
            <a:ext cx="9000000" cy="4919574"/>
          </a:xfrm>
        </p:spPr>
        <p:txBody>
          <a:bodyPr>
            <a:noAutofit/>
          </a:bodyPr>
          <a:lstStyle/>
          <a:p>
            <a:pPr marL="457200" lvl="0" indent="-457200">
              <a:buAutoNum type="alphaLcParenBoth"/>
            </a:pPr>
            <a:r>
              <a:rPr lang="en-GB" dirty="0">
                <a:effectLst/>
                <a:ea typeface="Calibri" panose="020F0502020204030204" pitchFamily="34" charset="0"/>
              </a:rPr>
              <a:t>The process of ‘squishing’ the fruit separates the cells and allows the DNA to move out of the cell nucleus. </a:t>
            </a:r>
          </a:p>
          <a:p>
            <a:pPr marL="457200" lvl="0" indent="-457200">
              <a:buAutoNum type="alphaLcParenBoth"/>
            </a:pPr>
            <a:r>
              <a:rPr lang="en-GB" dirty="0">
                <a:effectLst/>
                <a:ea typeface="Calibri" panose="020F0502020204030204" pitchFamily="34" charset="0"/>
              </a:rPr>
              <a:t>The amount of DNA extracted varies between different plants.</a:t>
            </a:r>
            <a:r>
              <a:rPr lang="en-US" dirty="0">
                <a:effectLst/>
                <a:ea typeface="Calibri" panose="020F0502020204030204" pitchFamily="34" charset="0"/>
              </a:rPr>
              <a:t>  </a:t>
            </a:r>
          </a:p>
          <a:p>
            <a:pPr marL="457200" lvl="0" indent="-457200">
              <a:buAutoNum type="alphaLcParenBoth"/>
            </a:pPr>
            <a:r>
              <a:rPr lang="en-GB" dirty="0">
                <a:effectLst/>
                <a:ea typeface="Calibri" panose="020F0502020204030204" pitchFamily="34" charset="0"/>
              </a:rPr>
              <a:t>There was a greater amount of visible DNA produced when pineapple juice was used compared </a:t>
            </a:r>
            <a:r>
              <a:rPr lang="en-GB" dirty="0">
                <a:ea typeface="Calibri" panose="020F0502020204030204" pitchFamily="34" charset="0"/>
              </a:rPr>
              <a:t>with</a:t>
            </a:r>
            <a:r>
              <a:rPr lang="en-GB" dirty="0">
                <a:effectLst/>
                <a:ea typeface="Calibri" panose="020F0502020204030204" pitchFamily="34" charset="0"/>
              </a:rPr>
              <a:t> the amount produced when pineapple juice was not used. The pineapple juice helps to break down the cell membrane so that more DNA can be released. </a:t>
            </a:r>
          </a:p>
          <a:p>
            <a:pPr marL="457200" lvl="0" indent="-457200">
              <a:buAutoNum type="alphaLcParenBoth"/>
            </a:pPr>
            <a:r>
              <a:rPr lang="en-GB" dirty="0">
                <a:effectLst/>
                <a:ea typeface="Calibri" panose="020F0502020204030204" pitchFamily="34" charset="0"/>
              </a:rPr>
              <a:t>The detergent breaks down the fatty cell membrane so the DNA can be released. The salt makes the strands of DNA bind together so they become visible. As DNA does not dissolve in ethanol, it forms a jelly-like substance so becomes more visible. </a:t>
            </a:r>
          </a:p>
        </p:txBody>
      </p:sp>
      <p:pic>
        <p:nvPicPr>
          <p:cNvPr id="2" name="Picture 1">
            <a:extLst>
              <a:ext uri="{FF2B5EF4-FFF2-40B4-BE49-F238E27FC236}">
                <a16:creationId xmlns:a16="http://schemas.microsoft.com/office/drawing/2014/main" id="{7C43C09C-A9FA-16FF-50D8-C347612BA8E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3" name="Picture 2">
            <a:extLst>
              <a:ext uri="{FF2B5EF4-FFF2-40B4-BE49-F238E27FC236}">
                <a16:creationId xmlns:a16="http://schemas.microsoft.com/office/drawing/2014/main" id="{8ADD239E-FBE2-5BDD-A623-60293037B593}"/>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4" name="Text Placeholder 2">
            <a:extLst>
              <a:ext uri="{FF2B5EF4-FFF2-40B4-BE49-F238E27FC236}">
                <a16:creationId xmlns:a16="http://schemas.microsoft.com/office/drawing/2014/main" id="{BF777B65-7F61-F48B-670E-AD5E7AE3A4D3}"/>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1692438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latin typeface="Source Sans Pro Black" panose="020F0502020204030204" pitchFamily="34" charset="0"/>
                <a:ea typeface="Calibri" panose="020F0502020204030204" pitchFamily="34" charset="0"/>
                <a:cs typeface="Source Sans Pro Black" panose="020F0502020204030204" pitchFamily="34" charset="0"/>
              </a:rPr>
              <a:t>Acknowledgements</a:t>
            </a:r>
            <a:endParaRPr lang="en-GB" dirty="0">
              <a:latin typeface="Source Sans Pro Black" panose="020F0502020204030204" pitchFamily="34" charset="0"/>
              <a:cs typeface="Source Sans Pro Black" panose="020F050202020403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60000"/>
            <a:ext cx="9000000" cy="2471342"/>
          </a:xfrm>
        </p:spPr>
        <p:txBody>
          <a:bodyPr>
            <a:noAutofit/>
          </a:bodyPr>
          <a:lstStyle/>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This resource was originally developed by the University of Reading to support outreach work delivered as part of the Chemistry for All project. </a:t>
            </a:r>
          </a:p>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To find out more about the project, and get more resources to help widen participation, visit our Outreach resources hub: </a:t>
            </a:r>
            <a:r>
              <a:rPr lang="en-GB" u="sng"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rsc.li/3CJX7M3</a:t>
            </a:r>
            <a:r>
              <a:rPr lang="en-GB" u="sng" dirty="0">
                <a:effectLst/>
                <a:latin typeface="Arial" panose="020B0604020202020204" pitchFamily="34" charset="0"/>
                <a:ea typeface="Calibri" panose="020F0502020204030204" pitchFamily="34" charset="0"/>
                <a:cs typeface="Arial" panose="020B0604020202020204" pitchFamily="34" charset="0"/>
              </a:rPr>
              <a:t>.</a:t>
            </a:r>
            <a:endParaRPr lang="en-GB" dirty="0"/>
          </a:p>
        </p:txBody>
      </p:sp>
      <p:sp>
        <p:nvSpPr>
          <p:cNvPr id="4" name="Content Placeholder 2">
            <a:extLst>
              <a:ext uri="{FF2B5EF4-FFF2-40B4-BE49-F238E27FC236}">
                <a16:creationId xmlns:a16="http://schemas.microsoft.com/office/drawing/2014/main" id="{B5995E06-B863-860F-0F74-B2A86D9953D6}"/>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5" name="Picture 4">
            <a:extLst>
              <a:ext uri="{FF2B5EF4-FFF2-40B4-BE49-F238E27FC236}">
                <a16:creationId xmlns:a16="http://schemas.microsoft.com/office/drawing/2014/main" id="{43E2E83E-B4F1-9681-506B-215843ECAD7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C7A9F-3412-419C-8934-426175947188}"/>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Learning objectives</a:t>
            </a:r>
          </a:p>
        </p:txBody>
      </p:sp>
      <p:sp>
        <p:nvSpPr>
          <p:cNvPr id="3" name="Content Placeholder 2">
            <a:extLst>
              <a:ext uri="{FF2B5EF4-FFF2-40B4-BE49-F238E27FC236}">
                <a16:creationId xmlns:a16="http://schemas.microsoft.com/office/drawing/2014/main" id="{E5D7952E-3DE6-4D9A-8994-298E1A5C0DAD}"/>
              </a:ext>
            </a:extLst>
          </p:cNvPr>
          <p:cNvSpPr>
            <a:spLocks noGrp="1"/>
          </p:cNvSpPr>
          <p:nvPr>
            <p:ph idx="1"/>
          </p:nvPr>
        </p:nvSpPr>
        <p:spPr>
          <a:xfrm>
            <a:off x="540000" y="1260000"/>
            <a:ext cx="8441768" cy="4093665"/>
          </a:xfrm>
        </p:spPr>
        <p:txBody>
          <a:bodyPr>
            <a:normAutofit/>
          </a:bodyPr>
          <a:lstStyle/>
          <a:p>
            <a:pPr marL="0" indent="0">
              <a:buNone/>
            </a:pPr>
            <a:r>
              <a:rPr lang="en-GB" dirty="0">
                <a:latin typeface="Arial" panose="020B0604020202020204" pitchFamily="34" charset="0"/>
                <a:cs typeface="Arial" panose="020B0604020202020204" pitchFamily="34" charset="0"/>
              </a:rPr>
              <a:t>By the end of this session, you will be able to:</a:t>
            </a:r>
          </a:p>
          <a:p>
            <a:pPr marL="342900" indent="-342900">
              <a:buClr>
                <a:srgbClr val="CC0000"/>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Describe the role of DNA in living things.</a:t>
            </a:r>
          </a:p>
          <a:p>
            <a:pPr marL="342900" indent="-342900">
              <a:buClr>
                <a:srgbClr val="CC0000"/>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Describe the main processes involved in extracting DNA from plant cells.</a:t>
            </a:r>
          </a:p>
        </p:txBody>
      </p:sp>
    </p:spTree>
    <p:extLst>
      <p:ext uri="{BB962C8B-B14F-4D97-AF65-F5344CB8AC3E}">
        <p14:creationId xmlns:p14="http://schemas.microsoft.com/office/powerpoint/2010/main" val="36935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What is DNA?</a:t>
            </a:r>
          </a:p>
        </p:txBody>
      </p:sp>
      <p:pic>
        <p:nvPicPr>
          <p:cNvPr id="3" name="Picture 2">
            <a:extLst>
              <a:ext uri="{FF2B5EF4-FFF2-40B4-BE49-F238E27FC236}">
                <a16:creationId xmlns:a16="http://schemas.microsoft.com/office/drawing/2014/main" id="{DA51507C-D6A4-459E-4517-AD1CDAB2D06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12" name="Picture 11" descr="Close up view of the structure of DNA expanding out from the outline of humans. In the first part of the image an arrow is drawn from the human outlines to a circle labelled cell. Inside the circle is another circle that is coloured dark blue and is filled with pink shapes. An arrow is drawn from the dark blue circle to an expanded view labelled nucleus. Inside the blue circle, the pink shapes can be seen in more detail and appear as two pink lines joined by a central circle. An arrow is drawn out from the pink shapes to an expanded view of one of them labelled chromosome. In the final part of the image the chromosome is stretched out to show two long lines coiled in a double helix shape. The two lines are joined together by columns made up of coloured blocks paired together. Blue blocks labelled G are always paired with green blocks labelled C, and pink blocks labelled A are always paired up with purple blocks labelled T ">
            <a:extLst>
              <a:ext uri="{FF2B5EF4-FFF2-40B4-BE49-F238E27FC236}">
                <a16:creationId xmlns:a16="http://schemas.microsoft.com/office/drawing/2014/main" id="{826247E9-A073-3284-1D8D-5D3559547A8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21999" y="1478321"/>
            <a:ext cx="9360000" cy="3581104"/>
          </a:xfrm>
          <a:prstGeom prst="rect">
            <a:avLst/>
          </a:prstGeom>
        </p:spPr>
      </p:pic>
      <p:pic>
        <p:nvPicPr>
          <p:cNvPr id="4" name="Picture 3">
            <a:extLst>
              <a:ext uri="{FF2B5EF4-FFF2-40B4-BE49-F238E27FC236}">
                <a16:creationId xmlns:a16="http://schemas.microsoft.com/office/drawing/2014/main" id="{C1368634-06E8-EDB6-E0D6-B88A22CCA512}"/>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5" name="Text Placeholder 2">
            <a:extLst>
              <a:ext uri="{FF2B5EF4-FFF2-40B4-BE49-F238E27FC236}">
                <a16:creationId xmlns:a16="http://schemas.microsoft.com/office/drawing/2014/main" id="{EA9AEFA3-0411-5BB4-6637-C7C80B708DCF}"/>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3616504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History of DNA</a:t>
            </a:r>
          </a:p>
        </p:txBody>
      </p:sp>
      <p:sp>
        <p:nvSpPr>
          <p:cNvPr id="3" name="Content Placeholder 2"/>
          <p:cNvSpPr>
            <a:spLocks noGrp="1"/>
          </p:cNvSpPr>
          <p:nvPr>
            <p:ph idx="10"/>
          </p:nvPr>
        </p:nvSpPr>
        <p:spPr>
          <a:xfrm>
            <a:off x="540000" y="1260000"/>
            <a:ext cx="9223432" cy="4123161"/>
          </a:xfrm>
        </p:spPr>
        <p:txBody>
          <a:bodyPr>
            <a:normAutofit/>
          </a:bodyPr>
          <a:lstStyle/>
          <a:p>
            <a:r>
              <a:rPr lang="en-GB" dirty="0">
                <a:latin typeface="Arial" panose="020B0604020202020204" pitchFamily="34" charset="0"/>
                <a:cs typeface="Arial" panose="020B0604020202020204" pitchFamily="34" charset="0"/>
              </a:rPr>
              <a:t>Discovered in 1869.</a:t>
            </a:r>
          </a:p>
          <a:p>
            <a:r>
              <a:rPr lang="en-GB" dirty="0">
                <a:latin typeface="Arial" panose="020B0604020202020204" pitchFamily="34" charset="0"/>
                <a:cs typeface="Arial" panose="020B0604020202020204" pitchFamily="34" charset="0"/>
              </a:rPr>
              <a:t>Structure was determined by Dr James Watson and Francis Crick in 1953.</a:t>
            </a:r>
          </a:p>
          <a:p>
            <a:r>
              <a:rPr lang="en-GB" dirty="0">
                <a:latin typeface="Arial" panose="020B0604020202020204" pitchFamily="34" charset="0"/>
                <a:cs typeface="Arial" panose="020B0604020202020204" pitchFamily="34" charset="0"/>
              </a:rPr>
              <a:t>Watson and Crick were helped by research done by Rosalind Franklin (who took an X-ray photo of DNA’s structure) and Maurice Wilkins.</a:t>
            </a:r>
          </a:p>
        </p:txBody>
      </p:sp>
      <p:pic>
        <p:nvPicPr>
          <p:cNvPr id="4" name="Picture 3">
            <a:extLst>
              <a:ext uri="{FF2B5EF4-FFF2-40B4-BE49-F238E27FC236}">
                <a16:creationId xmlns:a16="http://schemas.microsoft.com/office/drawing/2014/main" id="{39061AAD-B5D8-1DB4-8DF4-0971D05AD5F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5" name="Picture 4">
            <a:extLst>
              <a:ext uri="{FF2B5EF4-FFF2-40B4-BE49-F238E27FC236}">
                <a16:creationId xmlns:a16="http://schemas.microsoft.com/office/drawing/2014/main" id="{82583EC0-6E3F-BA96-FE38-76346F74474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923D33EE-71C9-9BCE-E247-64005E73B88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731383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Why is DNA important?</a:t>
            </a:r>
          </a:p>
        </p:txBody>
      </p:sp>
      <p:sp>
        <p:nvSpPr>
          <p:cNvPr id="3" name="Content Placeholder 2"/>
          <p:cNvSpPr>
            <a:spLocks noGrp="1"/>
          </p:cNvSpPr>
          <p:nvPr>
            <p:ph idx="10"/>
          </p:nvPr>
        </p:nvSpPr>
        <p:spPr/>
        <p:txBody>
          <a:bodyPr>
            <a:normAutofit/>
          </a:bodyPr>
          <a:lstStyle/>
          <a:p>
            <a:r>
              <a:rPr lang="en-GB" dirty="0">
                <a:latin typeface="Arial" panose="020B0604020202020204" pitchFamily="34" charset="0"/>
                <a:cs typeface="Arial" panose="020B0604020202020204" pitchFamily="34" charset="0"/>
              </a:rPr>
              <a:t>DNA is the genetic code in all living organisms.</a:t>
            </a:r>
          </a:p>
          <a:p>
            <a:r>
              <a:rPr lang="en-GB" dirty="0">
                <a:latin typeface="Arial" panose="020B0604020202020204" pitchFamily="34" charset="0"/>
                <a:cs typeface="Arial" panose="020B0604020202020204" pitchFamily="34" charset="0"/>
              </a:rPr>
              <a:t>It carries all the vital instructions for cells.</a:t>
            </a:r>
          </a:p>
          <a:p>
            <a:r>
              <a:rPr lang="en-GB" dirty="0">
                <a:latin typeface="Arial" panose="020B0604020202020204" pitchFamily="34" charset="0"/>
                <a:cs typeface="Arial" panose="020B0604020202020204" pitchFamily="34" charset="0"/>
              </a:rPr>
              <a:t>It is passed from parents to children, which explains why we may have some of our parents’ features.</a:t>
            </a:r>
          </a:p>
        </p:txBody>
      </p:sp>
      <p:pic>
        <p:nvPicPr>
          <p:cNvPr id="4" name="Picture 3">
            <a:extLst>
              <a:ext uri="{FF2B5EF4-FFF2-40B4-BE49-F238E27FC236}">
                <a16:creationId xmlns:a16="http://schemas.microsoft.com/office/drawing/2014/main" id="{79783FE1-1660-38EA-AB92-92D5E7A9B01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5" name="Picture 4">
            <a:extLst>
              <a:ext uri="{FF2B5EF4-FFF2-40B4-BE49-F238E27FC236}">
                <a16:creationId xmlns:a16="http://schemas.microsoft.com/office/drawing/2014/main" id="{AE9A669C-9C55-88DB-71C8-0FD5A4A6C326}"/>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D9291AC6-068E-17DA-C54C-4CA1AED4D88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795280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62F4A-BE39-B6F6-C828-CB6D369520E5}"/>
              </a:ext>
            </a:extLst>
          </p:cNvPr>
          <p:cNvSpPr>
            <a:spLocks noGrp="1"/>
          </p:cNvSpPr>
          <p:nvPr>
            <p:ph type="title"/>
          </p:nvPr>
        </p:nvSpPr>
        <p:spPr/>
        <p:txBody>
          <a:bodyPr>
            <a:normAutofit fontScale="90000"/>
          </a:bodyPr>
          <a:lstStyle/>
          <a:p>
            <a:r>
              <a:rPr lang="en-GB" b="1" dirty="0"/>
              <a:t>Senior director of chip research </a:t>
            </a:r>
          </a:p>
        </p:txBody>
      </p:sp>
      <p:sp>
        <p:nvSpPr>
          <p:cNvPr id="5" name="Content Placeholder 2">
            <a:extLst>
              <a:ext uri="{FF2B5EF4-FFF2-40B4-BE49-F238E27FC236}">
                <a16:creationId xmlns:a16="http://schemas.microsoft.com/office/drawing/2014/main" id="{842C1DCF-B695-F30B-1E06-E19EE3046EBD}"/>
              </a:ext>
            </a:extLst>
          </p:cNvPr>
          <p:cNvSpPr>
            <a:spLocks noGrp="1"/>
          </p:cNvSpPr>
          <p:nvPr>
            <p:ph idx="10"/>
          </p:nvPr>
        </p:nvSpPr>
        <p:spPr>
          <a:xfrm>
            <a:off x="539999" y="1260000"/>
            <a:ext cx="10046830" cy="1315884"/>
          </a:xfrm>
        </p:spPr>
        <p:txBody>
          <a:bodyPr>
            <a:normAutofit/>
          </a:bodyPr>
          <a:lstStyle/>
          <a:p>
            <a:pPr marL="0" indent="0">
              <a:spcAft>
                <a:spcPts val="1000"/>
              </a:spcAft>
              <a:buNone/>
            </a:pPr>
            <a:r>
              <a:rPr lang="en-US" dirty="0">
                <a:effectLst/>
                <a:latin typeface="Arial" panose="020B0604020202020204" pitchFamily="34" charset="0"/>
                <a:ea typeface="Calibri" panose="020F0502020204030204" pitchFamily="34" charset="0"/>
                <a:cs typeface="Arial" panose="020B0604020202020204" pitchFamily="34" charset="0"/>
              </a:rPr>
              <a:t>Meet Jason, </a:t>
            </a:r>
            <a:r>
              <a:rPr lang="en-US"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 senior director of chip research</a:t>
            </a:r>
            <a:r>
              <a:rPr lang="en-US" dirty="0">
                <a:effectLst/>
                <a:latin typeface="Arial" panose="020B0604020202020204" pitchFamily="34" charset="0"/>
                <a:ea typeface="Calibri" panose="020F0502020204030204" pitchFamily="34" charset="0"/>
                <a:cs typeface="Arial" panose="020B0604020202020204" pitchFamily="34" charset="0"/>
              </a:rPr>
              <a:t> at Oxford Nanopore Technologies. </a:t>
            </a:r>
          </a:p>
          <a:p>
            <a:pPr marL="0" indent="0">
              <a:buNone/>
            </a:pPr>
            <a:r>
              <a:rPr lang="en-US" dirty="0">
                <a:effectLst/>
                <a:latin typeface="Arial" panose="020B0604020202020204" pitchFamily="34" charset="0"/>
                <a:ea typeface="Calibri" panose="020F0502020204030204" pitchFamily="34" charset="0"/>
                <a:cs typeface="Arial" panose="020B0604020202020204" pitchFamily="34" charset="0"/>
              </a:rPr>
              <a:t>He works with other scientists to sequence DNA during viral outbreaks or during the discoveries of new species.</a:t>
            </a:r>
            <a:endParaRPr lang="en-GB"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9EED9F52-0184-14B7-1C1B-693AF3A092F6}"/>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6" name="Picture 5">
            <a:extLst>
              <a:ext uri="{FF2B5EF4-FFF2-40B4-BE49-F238E27FC236}">
                <a16:creationId xmlns:a16="http://schemas.microsoft.com/office/drawing/2014/main" id="{B0FD0921-C6A3-EF76-82F5-B1ECD2ED837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1C2280CC-DB62-3EFB-8EF6-8C0912667A9E}"/>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4" name="Picture 3" descr="Image containing a link to the online senior director of chip research&#10;career video">
            <a:hlinkClick r:id="rId3"/>
            <a:extLst>
              <a:ext uri="{FF2B5EF4-FFF2-40B4-BE49-F238E27FC236}">
                <a16:creationId xmlns:a16="http://schemas.microsoft.com/office/drawing/2014/main" id="{504E81C5-AB71-B24F-E545-D0F0C4F1D8EE}"/>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39999" y="2593990"/>
            <a:ext cx="6337300" cy="3454400"/>
          </a:xfrm>
          <a:prstGeom prst="rect">
            <a:avLst/>
          </a:prstGeom>
        </p:spPr>
      </p:pic>
      <p:sp>
        <p:nvSpPr>
          <p:cNvPr id="9" name="TextBox 8">
            <a:extLst>
              <a:ext uri="{FF2B5EF4-FFF2-40B4-BE49-F238E27FC236}">
                <a16:creationId xmlns:a16="http://schemas.microsoft.com/office/drawing/2014/main" id="{5C0E669F-348A-21C2-94ED-A33CC61B8CB5}"/>
              </a:ext>
            </a:extLst>
          </p:cNvPr>
          <p:cNvSpPr txBox="1"/>
          <p:nvPr/>
        </p:nvSpPr>
        <p:spPr>
          <a:xfrm>
            <a:off x="1387719" y="4817334"/>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Senior director of chip research</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788068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Extracting DNA</a:t>
            </a:r>
          </a:p>
        </p:txBody>
      </p:sp>
      <p:sp>
        <p:nvSpPr>
          <p:cNvPr id="3" name="Content Placeholder 2"/>
          <p:cNvSpPr>
            <a:spLocks noGrp="1"/>
          </p:cNvSpPr>
          <p:nvPr>
            <p:ph idx="10"/>
          </p:nvPr>
        </p:nvSpPr>
        <p:spPr/>
        <p:txBody>
          <a:bodyPr/>
          <a:lstStyle/>
          <a:p>
            <a:r>
              <a:rPr lang="en-GB" dirty="0">
                <a:latin typeface="Arial" panose="020B0604020202020204" pitchFamily="34" charset="0"/>
                <a:cs typeface="Arial" panose="020B0604020202020204" pitchFamily="34" charset="0"/>
              </a:rPr>
              <a:t>DNA can be extracted from the cells of living organisms.</a:t>
            </a:r>
          </a:p>
          <a:p>
            <a:r>
              <a:rPr lang="en-GB" dirty="0">
                <a:latin typeface="Arial" panose="020B0604020202020204" pitchFamily="34" charset="0"/>
                <a:cs typeface="Arial" panose="020B0604020202020204" pitchFamily="34" charset="0"/>
              </a:rPr>
              <a:t>Today we are going to be trying to extract DNA from strawberries and kiwi fruit. </a:t>
            </a:r>
          </a:p>
          <a:p>
            <a:r>
              <a:rPr lang="en-GB" baseline="0" dirty="0">
                <a:latin typeface="Arial" panose="020B0604020202020204" pitchFamily="34" charset="0"/>
                <a:cs typeface="Arial" panose="020B0604020202020204" pitchFamily="34" charset="0"/>
              </a:rPr>
              <a:t>These fruit have six different sets of chromosomes, which is three times the material in human DNA. </a:t>
            </a:r>
          </a:p>
          <a:p>
            <a:r>
              <a:rPr lang="en-GB" baseline="0" dirty="0">
                <a:latin typeface="Arial" panose="020B0604020202020204" pitchFamily="34" charset="0"/>
                <a:cs typeface="Arial" panose="020B0604020202020204" pitchFamily="34" charset="0"/>
              </a:rPr>
              <a:t>As there is a larger number of chromosomes, the fruit’s DNA can be visible to the naked eye.</a:t>
            </a:r>
          </a:p>
        </p:txBody>
      </p:sp>
      <p:pic>
        <p:nvPicPr>
          <p:cNvPr id="4" name="Picture 3">
            <a:extLst>
              <a:ext uri="{FF2B5EF4-FFF2-40B4-BE49-F238E27FC236}">
                <a16:creationId xmlns:a16="http://schemas.microsoft.com/office/drawing/2014/main" id="{1530BAD5-24B3-EA48-E5B8-F0FF823E522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5" name="Picture 4">
            <a:extLst>
              <a:ext uri="{FF2B5EF4-FFF2-40B4-BE49-F238E27FC236}">
                <a16:creationId xmlns:a16="http://schemas.microsoft.com/office/drawing/2014/main" id="{08D81D03-6DA5-A1A9-1353-57DCFEC207DC}"/>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280A0418-8F40-94F3-F50B-0AE86A4A38A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2336189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39999" y="540000"/>
            <a:ext cx="9769123" cy="757858"/>
          </a:xfrm>
        </p:spPr>
        <p:txBody>
          <a:bodyPr>
            <a:normAutofit fontScale="90000"/>
          </a:bodyPr>
          <a:lstStyle/>
          <a:p>
            <a:r>
              <a:rPr lang="en-GB" sz="3600" dirty="0">
                <a:solidFill>
                  <a:srgbClr val="CC0000"/>
                </a:solidFill>
                <a:latin typeface="Source Sans Pro Black" panose="020F0502020204030204" pitchFamily="34" charset="0"/>
                <a:cs typeface="Source Sans Pro Black" panose="020F0502020204030204" pitchFamily="34" charset="0"/>
              </a:rPr>
              <a:t>Demonstration: </a:t>
            </a:r>
            <a:r>
              <a:rPr lang="en-GB" sz="3600" b="1" dirty="0"/>
              <a:t>e</a:t>
            </a:r>
            <a:r>
              <a:rPr lang="en-GB" sz="3600" dirty="0">
                <a:latin typeface="Source Sans Pro Black" panose="020F0502020204030204" pitchFamily="34" charset="0"/>
                <a:cs typeface="Source Sans Pro Black" panose="020F0502020204030204" pitchFamily="34" charset="0"/>
              </a:rPr>
              <a:t>xtracting DNA from strawberries</a:t>
            </a:r>
          </a:p>
        </p:txBody>
      </p:sp>
      <p:sp>
        <p:nvSpPr>
          <p:cNvPr id="6" name="TextBox 5">
            <a:extLst>
              <a:ext uri="{FF2B5EF4-FFF2-40B4-BE49-F238E27FC236}">
                <a16:creationId xmlns:a16="http://schemas.microsoft.com/office/drawing/2014/main" id="{FF0BFC7E-5971-49D5-86E2-8A9440A65713}"/>
              </a:ext>
            </a:extLst>
          </p:cNvPr>
          <p:cNvSpPr txBox="1"/>
          <p:nvPr/>
        </p:nvSpPr>
        <p:spPr>
          <a:xfrm>
            <a:off x="540000" y="1260000"/>
            <a:ext cx="5182374" cy="4209550"/>
          </a:xfrm>
          <a:prstGeom prst="rect">
            <a:avLst/>
          </a:prstGeom>
          <a:noFill/>
        </p:spPr>
        <p:txBody>
          <a:bodyPr wrap="square" lIns="0" tIns="0" rIns="0" bIns="0" rtlCol="0">
            <a:spAutoFit/>
          </a:bodyPr>
          <a:lstStyle/>
          <a:p>
            <a:pPr marL="342900" indent="-342900">
              <a:lnSpc>
                <a:spcPts val="2740"/>
              </a:lnSpc>
              <a:spcAft>
                <a:spcPts val="2000"/>
              </a:spcAft>
              <a:buClr>
                <a:srgbClr val="CC0000"/>
              </a:buClr>
              <a:buSzPct val="125000"/>
              <a:buFont typeface="Arial" panose="020B0604020202020204" pitchFamily="34" charset="0"/>
              <a:buChar char="•"/>
            </a:pPr>
            <a:r>
              <a:rPr lang="en-GB" sz="2200" dirty="0">
                <a:latin typeface="Arial" panose="020B0604020202020204" pitchFamily="34" charset="0"/>
                <a:cs typeface="Arial" panose="020B0604020202020204" pitchFamily="34" charset="0"/>
              </a:rPr>
              <a:t>Add the strawberries to a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zip-lock bag and ‘squish’ to form</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a mush. </a:t>
            </a:r>
          </a:p>
          <a:p>
            <a:pPr marL="342900" indent="-342900">
              <a:lnSpc>
                <a:spcPts val="2740"/>
              </a:lnSpc>
              <a:spcAft>
                <a:spcPts val="2000"/>
              </a:spcAft>
              <a:buClr>
                <a:srgbClr val="CC0000"/>
              </a:buClr>
              <a:buSzPct val="125000"/>
              <a:buFont typeface="Arial" panose="020B0604020202020204" pitchFamily="34" charset="0"/>
              <a:buChar char="•"/>
            </a:pPr>
            <a:r>
              <a:rPr lang="en-GB" sz="2200" dirty="0">
                <a:latin typeface="Arial" panose="020B0604020202020204" pitchFamily="34" charset="0"/>
                <a:cs typeface="Arial" panose="020B0604020202020204" pitchFamily="34" charset="0"/>
              </a:rPr>
              <a:t>Add extraction solution and the ‘squishing’ process continues until there are no more large pieces of fruit. </a:t>
            </a:r>
          </a:p>
          <a:p>
            <a:pPr marL="342900" indent="-342900">
              <a:lnSpc>
                <a:spcPts val="2740"/>
              </a:lnSpc>
              <a:spcAft>
                <a:spcPts val="2000"/>
              </a:spcAft>
              <a:buClr>
                <a:srgbClr val="CC0000"/>
              </a:buClr>
              <a:buSzPct val="125000"/>
              <a:buFont typeface="Arial" panose="020B0604020202020204" pitchFamily="34" charset="0"/>
              <a:buChar char="•"/>
            </a:pPr>
            <a:r>
              <a:rPr lang="en-GB" sz="2200" dirty="0">
                <a:latin typeface="Arial" panose="020B0604020202020204" pitchFamily="34" charset="0"/>
                <a:cs typeface="Arial" panose="020B0604020202020204" pitchFamily="34" charset="0"/>
              </a:rPr>
              <a:t>The extraction solution used contains detergent, water and salt. </a:t>
            </a:r>
          </a:p>
          <a:p>
            <a:pPr marL="342900" indent="-342900">
              <a:lnSpc>
                <a:spcPts val="2740"/>
              </a:lnSpc>
              <a:spcAft>
                <a:spcPts val="2000"/>
              </a:spcAft>
              <a:buClr>
                <a:srgbClr val="CC0000"/>
              </a:buClr>
              <a:buSzPct val="125000"/>
              <a:buFont typeface="Arial" panose="020B0604020202020204" pitchFamily="34" charset="0"/>
              <a:buChar char="•"/>
            </a:pPr>
            <a:r>
              <a:rPr lang="en-GB" sz="2200" dirty="0">
                <a:latin typeface="Arial" panose="020B0604020202020204" pitchFamily="34" charset="0"/>
                <a:cs typeface="Arial" panose="020B0604020202020204" pitchFamily="34" charset="0"/>
              </a:rPr>
              <a:t>Filter the solution formed and then transfer into a boiling tube.</a:t>
            </a:r>
          </a:p>
        </p:txBody>
      </p:sp>
      <p:pic>
        <p:nvPicPr>
          <p:cNvPr id="2" name="Picture 1">
            <a:extLst>
              <a:ext uri="{FF2B5EF4-FFF2-40B4-BE49-F238E27FC236}">
                <a16:creationId xmlns:a16="http://schemas.microsoft.com/office/drawing/2014/main" id="{38C25F6B-E399-0BEA-FC24-5F91410FDE5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7" name="Content Placeholder 6" descr="Sealed plastic bag containing mushed up strawberries">
            <a:extLst>
              <a:ext uri="{FF2B5EF4-FFF2-40B4-BE49-F238E27FC236}">
                <a16:creationId xmlns:a16="http://schemas.microsoft.com/office/drawing/2014/main" id="{49E0E45E-4157-5BE5-4362-38E2A3F836D2}"/>
              </a:ext>
            </a:extLst>
          </p:cNvPr>
          <p:cNvPicPr>
            <a:picLocks noGrp="1" noChangeAspect="1"/>
          </p:cNvPicPr>
          <p:nvPr>
            <p:ph idx="10"/>
          </p:nvPr>
        </p:nvPicPr>
        <p:blipFill>
          <a:blip r:embed="rId4" cstate="print">
            <a:extLst>
              <a:ext uri="{28A0092B-C50C-407E-A947-70E740481C1C}">
                <a14:useLocalDpi xmlns:a14="http://schemas.microsoft.com/office/drawing/2010/main"/>
              </a:ext>
            </a:extLst>
          </a:blip>
          <a:stretch>
            <a:fillRect/>
          </a:stretch>
        </p:blipFill>
        <p:spPr>
          <a:xfrm>
            <a:off x="5940000" y="1260000"/>
            <a:ext cx="3600000" cy="2400400"/>
          </a:xfrm>
        </p:spPr>
      </p:pic>
      <p:pic>
        <p:nvPicPr>
          <p:cNvPr id="3" name="Picture 2">
            <a:extLst>
              <a:ext uri="{FF2B5EF4-FFF2-40B4-BE49-F238E27FC236}">
                <a16:creationId xmlns:a16="http://schemas.microsoft.com/office/drawing/2014/main" id="{412506DE-2172-A23D-E6CF-67A3A11B03D9}"/>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4" name="Text Placeholder 2">
            <a:extLst>
              <a:ext uri="{FF2B5EF4-FFF2-40B4-BE49-F238E27FC236}">
                <a16:creationId xmlns:a16="http://schemas.microsoft.com/office/drawing/2014/main" id="{B50601E1-8045-29CB-E59D-DD203E9B0AB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Demonstration</a:t>
            </a:r>
          </a:p>
        </p:txBody>
      </p:sp>
    </p:spTree>
    <p:extLst>
      <p:ext uri="{BB962C8B-B14F-4D97-AF65-F5344CB8AC3E}">
        <p14:creationId xmlns:p14="http://schemas.microsoft.com/office/powerpoint/2010/main" val="542594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40000" y="540000"/>
            <a:ext cx="9535486" cy="720000"/>
          </a:xfrm>
        </p:spPr>
        <p:txBody>
          <a:bodyPr>
            <a:normAutofit fontScale="90000"/>
          </a:bodyPr>
          <a:lstStyle/>
          <a:p>
            <a:r>
              <a:rPr lang="en-GB" sz="3600" dirty="0">
                <a:solidFill>
                  <a:srgbClr val="CC0000"/>
                </a:solidFill>
                <a:latin typeface="Source Sans Pro Black" panose="020F0502020204030204" pitchFamily="34" charset="0"/>
                <a:cs typeface="Source Sans Pro Black" panose="020F0502020204030204" pitchFamily="34" charset="0"/>
              </a:rPr>
              <a:t>Demonstration: </a:t>
            </a:r>
            <a:r>
              <a:rPr lang="en-GB" sz="3600" b="1" dirty="0"/>
              <a:t>e</a:t>
            </a:r>
            <a:r>
              <a:rPr lang="en-GB" sz="3600" dirty="0">
                <a:latin typeface="Source Sans Pro Black" panose="020F0502020204030204" pitchFamily="34" charset="0"/>
                <a:cs typeface="Source Sans Pro Black" panose="020F0502020204030204" pitchFamily="34" charset="0"/>
              </a:rPr>
              <a:t>xtracting DNA from strawberries</a:t>
            </a:r>
          </a:p>
        </p:txBody>
      </p:sp>
      <p:sp>
        <p:nvSpPr>
          <p:cNvPr id="10" name="Content Placeholder 9">
            <a:extLst>
              <a:ext uri="{FF2B5EF4-FFF2-40B4-BE49-F238E27FC236}">
                <a16:creationId xmlns:a16="http://schemas.microsoft.com/office/drawing/2014/main" id="{46171CF4-DC37-2E35-76E8-38097546FB48}"/>
              </a:ext>
            </a:extLst>
          </p:cNvPr>
          <p:cNvSpPr>
            <a:spLocks noGrp="1"/>
          </p:cNvSpPr>
          <p:nvPr>
            <p:ph idx="10"/>
          </p:nvPr>
        </p:nvSpPr>
        <p:spPr>
          <a:xfrm>
            <a:off x="540000" y="1260000"/>
            <a:ext cx="4887406" cy="4698348"/>
          </a:xfrm>
        </p:spPr>
        <p:txBody>
          <a:bodyPr>
            <a:normAutofit/>
          </a:bodyPr>
          <a:lstStyle/>
          <a:p>
            <a:pPr marL="342900" indent="-342900">
              <a:buClr>
                <a:srgbClr val="CC0000"/>
              </a:buClr>
              <a:buSzPct val="125000"/>
              <a:buFont typeface="Arial" panose="020B0604020202020204" pitchFamily="34" charset="0"/>
              <a:buChar char="•"/>
            </a:pPr>
            <a:r>
              <a:rPr lang="en-US" dirty="0"/>
              <a:t>Add pineapple juice and stir the solution. </a:t>
            </a:r>
            <a:r>
              <a:rPr lang="en-GB"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The pineapple juice helps to break down the cell membrane so that more DNA can be released.</a:t>
            </a:r>
          </a:p>
          <a:p>
            <a:pPr marL="342900" indent="-342900">
              <a:buClr>
                <a:srgbClr val="CC0000"/>
              </a:buClr>
              <a:buSzPct val="125000"/>
              <a:buFont typeface="Arial" panose="020B0604020202020204" pitchFamily="34" charset="0"/>
              <a:buChar char="•"/>
            </a:pPr>
            <a:r>
              <a:rPr lang="en-US" dirty="0"/>
              <a:t>Tilt the tube, then slowly add chilled ethanol down the side of the tube, so it forms a separate layer on top of the strawberry solution.</a:t>
            </a:r>
          </a:p>
        </p:txBody>
      </p:sp>
      <p:pic>
        <p:nvPicPr>
          <p:cNvPr id="4" name="Picture 3" descr="Test tube containing a red liquid at the bottom with a colourless layer on top and some white strands in the colourless layer">
            <a:extLst>
              <a:ext uri="{FF2B5EF4-FFF2-40B4-BE49-F238E27FC236}">
                <a16:creationId xmlns:a16="http://schemas.microsoft.com/office/drawing/2014/main" id="{E2E670E9-6174-282D-C95A-9B9422170D8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40000" y="1260000"/>
            <a:ext cx="3600000" cy="2400400"/>
          </a:xfrm>
          <a:prstGeom prst="rect">
            <a:avLst/>
          </a:prstGeom>
        </p:spPr>
      </p:pic>
      <p:pic>
        <p:nvPicPr>
          <p:cNvPr id="2" name="Picture 1">
            <a:extLst>
              <a:ext uri="{FF2B5EF4-FFF2-40B4-BE49-F238E27FC236}">
                <a16:creationId xmlns:a16="http://schemas.microsoft.com/office/drawing/2014/main" id="{98F73507-F14D-EFB6-49B7-C7E561B036F2}"/>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3" name="Picture 2">
            <a:extLst>
              <a:ext uri="{FF2B5EF4-FFF2-40B4-BE49-F238E27FC236}">
                <a16:creationId xmlns:a16="http://schemas.microsoft.com/office/drawing/2014/main" id="{37195175-5C49-1102-5172-2BCB243D11F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5" name="Text Placeholder 2">
            <a:extLst>
              <a:ext uri="{FF2B5EF4-FFF2-40B4-BE49-F238E27FC236}">
                <a16:creationId xmlns:a16="http://schemas.microsoft.com/office/drawing/2014/main" id="{4FB5C822-91F0-088C-7446-7B1FD5EC281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Demonstration</a:t>
            </a:r>
          </a:p>
        </p:txBody>
      </p:sp>
    </p:spTree>
    <p:extLst>
      <p:ext uri="{BB962C8B-B14F-4D97-AF65-F5344CB8AC3E}">
        <p14:creationId xmlns:p14="http://schemas.microsoft.com/office/powerpoint/2010/main" val="18459897"/>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TotalTime>
  <Words>1585</Words>
  <Application>Microsoft Office PowerPoint</Application>
  <PresentationFormat>Widescreen</PresentationFormat>
  <Paragraphs>125</Paragraphs>
  <Slides>16</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Montserrat Light</vt:lpstr>
      <vt:lpstr>Source Sans Pro</vt:lpstr>
      <vt:lpstr>Source Sans Pro Black</vt:lpstr>
      <vt:lpstr>1_Office Theme</vt:lpstr>
      <vt:lpstr>DNA</vt:lpstr>
      <vt:lpstr>Learning objectives</vt:lpstr>
      <vt:lpstr>What is DNA?</vt:lpstr>
      <vt:lpstr>History of DNA</vt:lpstr>
      <vt:lpstr>Why is DNA important?</vt:lpstr>
      <vt:lpstr>Senior director of chip research </vt:lpstr>
      <vt:lpstr>Extracting DNA</vt:lpstr>
      <vt:lpstr>Demonstration: extracting DNA from strawberries</vt:lpstr>
      <vt:lpstr>Demonstration: extracting DNA from strawberries</vt:lpstr>
      <vt:lpstr>Demonstration: extracting DNA from strawberries</vt:lpstr>
      <vt:lpstr>Executive editor, scientific publishing </vt:lpstr>
      <vt:lpstr>Extracting DNA from kiwi fruit </vt:lpstr>
      <vt:lpstr>Extracting DNA from kiwi fruit </vt:lpstr>
      <vt:lpstr>Questions</vt:lpstr>
      <vt:lpstr>Answers</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DNA PowerPoint slides</dc:title>
  <dc:creator>Royal Society of Chemistry</dc:creator>
  <cp:keywords>outreach, DNA, extraction, chromosomes, strawberries, kiwi</cp:keywords>
  <dc:description>From the DNA resource, available at https://rsc.li/3RDNTaW</dc:description>
  <cp:lastModifiedBy>Georgia Murphy</cp:lastModifiedBy>
  <cp:revision>171</cp:revision>
  <dcterms:created xsi:type="dcterms:W3CDTF">2015-10-21T15:03:31Z</dcterms:created>
  <dcterms:modified xsi:type="dcterms:W3CDTF">2023-04-11T15:27:23Z</dcterms:modified>
</cp:coreProperties>
</file>